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50"/>
  </p:notesMasterIdLst>
  <p:handoutMasterIdLst>
    <p:handoutMasterId r:id="rId51"/>
  </p:handoutMasterIdLst>
  <p:sldIdLst>
    <p:sldId id="417" r:id="rId6"/>
    <p:sldId id="536" r:id="rId7"/>
    <p:sldId id="469" r:id="rId8"/>
    <p:sldId id="462" r:id="rId9"/>
    <p:sldId id="494" r:id="rId10"/>
    <p:sldId id="473" r:id="rId11"/>
    <p:sldId id="466" r:id="rId12"/>
    <p:sldId id="475" r:id="rId13"/>
    <p:sldId id="476" r:id="rId14"/>
    <p:sldId id="477" r:id="rId15"/>
    <p:sldId id="478" r:id="rId16"/>
    <p:sldId id="502" r:id="rId17"/>
    <p:sldId id="501" r:id="rId18"/>
    <p:sldId id="483" r:id="rId19"/>
    <p:sldId id="492" r:id="rId20"/>
    <p:sldId id="456" r:id="rId21"/>
    <p:sldId id="498" r:id="rId22"/>
    <p:sldId id="499" r:id="rId23"/>
    <p:sldId id="500" r:id="rId24"/>
    <p:sldId id="491" r:id="rId25"/>
    <p:sldId id="504" r:id="rId26"/>
    <p:sldId id="507" r:id="rId27"/>
    <p:sldId id="509" r:id="rId28"/>
    <p:sldId id="506" r:id="rId29"/>
    <p:sldId id="510" r:id="rId30"/>
    <p:sldId id="453" r:id="rId31"/>
    <p:sldId id="497" r:id="rId32"/>
    <p:sldId id="503" r:id="rId33"/>
    <p:sldId id="482" r:id="rId34"/>
    <p:sldId id="516" r:id="rId35"/>
    <p:sldId id="387" r:id="rId36"/>
    <p:sldId id="513" r:id="rId37"/>
    <p:sldId id="512" r:id="rId38"/>
    <p:sldId id="514" r:id="rId39"/>
    <p:sldId id="535" r:id="rId40"/>
    <p:sldId id="511" r:id="rId41"/>
    <p:sldId id="490" r:id="rId42"/>
    <p:sldId id="488" r:id="rId43"/>
    <p:sldId id="489" r:id="rId44"/>
    <p:sldId id="440" r:id="rId45"/>
    <p:sldId id="385" r:id="rId46"/>
    <p:sldId id="505" r:id="rId47"/>
    <p:sldId id="493" r:id="rId48"/>
    <p:sldId id="39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igi, Gabrielle" initials="AG" lastIdx="1" clrIdx="0">
    <p:extLst>
      <p:ext uri="{19B8F6BF-5375-455C-9EA6-DF929625EA0E}">
        <p15:presenceInfo xmlns:p15="http://schemas.microsoft.com/office/powerpoint/2012/main" userId="Alberigi, Gabrielle" providerId="None"/>
      </p:ext>
    </p:extLst>
  </p:cmAuthor>
  <p:cmAuthor id="2" name="Parry, Kendra" initials="PK" lastIdx="93" clrIdx="1">
    <p:extLst>
      <p:ext uri="{19B8F6BF-5375-455C-9EA6-DF929625EA0E}">
        <p15:presenceInfo xmlns:p15="http://schemas.microsoft.com/office/powerpoint/2012/main" userId="Parry, Kendra" providerId="None"/>
      </p:ext>
    </p:extLst>
  </p:cmAuthor>
  <p:cmAuthor id="3" name="Salem-Noll, Mari Jane" initials="SMJ" lastIdx="60" clrIdx="2">
    <p:extLst>
      <p:ext uri="{19B8F6BF-5375-455C-9EA6-DF929625EA0E}">
        <p15:presenceInfo xmlns:p15="http://schemas.microsoft.com/office/powerpoint/2012/main" userId="Salem-Noll, Mari Jane" providerId="None"/>
      </p:ext>
    </p:extLst>
  </p:cmAuthor>
  <p:cmAuthor id="4" name="Jayalekshmy, Sreeja" initials="JS" lastIdx="1" clrIdx="3">
    <p:extLst>
      <p:ext uri="{19B8F6BF-5375-455C-9EA6-DF929625EA0E}">
        <p15:presenceInfo xmlns:p15="http://schemas.microsoft.com/office/powerpoint/2012/main" userId="Jayalekshmy, Sreeja" providerId="None"/>
      </p:ext>
    </p:extLst>
  </p:cmAuthor>
  <p:cmAuthor id="5" name="Henne, Cheryl" initials="HC" lastIdx="47" clrIdx="4">
    <p:extLst>
      <p:ext uri="{19B8F6BF-5375-455C-9EA6-DF929625EA0E}">
        <p15:presenceInfo xmlns:p15="http://schemas.microsoft.com/office/powerpoint/2012/main" userId="Henne, Cheryl" providerId="None"/>
      </p:ext>
    </p:extLst>
  </p:cmAuthor>
  <p:cmAuthor id="6" name="Rossi, Michelle" initials="RM" lastIdx="14" clrIdx="5">
    <p:extLst>
      <p:ext uri="{19B8F6BF-5375-455C-9EA6-DF929625EA0E}">
        <p15:presenceInfo xmlns:p15="http://schemas.microsoft.com/office/powerpoint/2012/main" userId="Rossi, M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AAE"/>
    <a:srgbClr val="41B1CB"/>
    <a:srgbClr val="FF9966"/>
    <a:srgbClr val="66CCFF"/>
    <a:srgbClr val="7F7FA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281E5-0191-4EB1-A7BB-8AF756827C13}" v="68" dt="2024-07-05T18:23:23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84254" autoAdjust="0"/>
  </p:normalViewPr>
  <p:slideViewPr>
    <p:cSldViewPr>
      <p:cViewPr varScale="1">
        <p:scale>
          <a:sx n="68" d="100"/>
          <a:sy n="68" d="100"/>
        </p:scale>
        <p:origin x="14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nes, John" userId="95a8456e-462b-464f-abc3-97e86ec62339" providerId="ADAL" clId="{4BB281E5-0191-4EB1-A7BB-8AF756827C13}"/>
    <pc:docChg chg="undo custSel addSld delSld modSld sldOrd">
      <pc:chgData name="Haines, John" userId="95a8456e-462b-464f-abc3-97e86ec62339" providerId="ADAL" clId="{4BB281E5-0191-4EB1-A7BB-8AF756827C13}" dt="2024-07-05T18:47:47.796" v="305"/>
      <pc:docMkLst>
        <pc:docMk/>
      </pc:docMkLst>
      <pc:sldChg chg="del">
        <pc:chgData name="Haines, John" userId="95a8456e-462b-464f-abc3-97e86ec62339" providerId="ADAL" clId="{4BB281E5-0191-4EB1-A7BB-8AF756827C13}" dt="2024-07-05T17:46:43.829" v="1" actId="2696"/>
        <pc:sldMkLst>
          <pc:docMk/>
          <pc:sldMk cId="2544004356" sldId="293"/>
        </pc:sldMkLst>
      </pc:sldChg>
      <pc:sldChg chg="del">
        <pc:chgData name="Haines, John" userId="95a8456e-462b-464f-abc3-97e86ec62339" providerId="ADAL" clId="{4BB281E5-0191-4EB1-A7BB-8AF756827C13}" dt="2024-07-05T17:45:16.959" v="0" actId="2696"/>
        <pc:sldMkLst>
          <pc:docMk/>
          <pc:sldMk cId="744127302" sldId="460"/>
        </pc:sldMkLst>
      </pc:sldChg>
      <pc:sldChg chg="del">
        <pc:chgData name="Haines, John" userId="95a8456e-462b-464f-abc3-97e86ec62339" providerId="ADAL" clId="{4BB281E5-0191-4EB1-A7BB-8AF756827C13}" dt="2024-07-05T18:29:23.243" v="298" actId="47"/>
        <pc:sldMkLst>
          <pc:docMk/>
          <pc:sldMk cId="4008425781" sldId="461"/>
        </pc:sldMkLst>
      </pc:sldChg>
      <pc:sldChg chg="modSp mod">
        <pc:chgData name="Haines, John" userId="95a8456e-462b-464f-abc3-97e86ec62339" providerId="ADAL" clId="{4BB281E5-0191-4EB1-A7BB-8AF756827C13}" dt="2024-07-05T18:30:33.331" v="303" actId="255"/>
        <pc:sldMkLst>
          <pc:docMk/>
          <pc:sldMk cId="1691625935" sldId="462"/>
        </pc:sldMkLst>
        <pc:spChg chg="mod">
          <ac:chgData name="Haines, John" userId="95a8456e-462b-464f-abc3-97e86ec62339" providerId="ADAL" clId="{4BB281E5-0191-4EB1-A7BB-8AF756827C13}" dt="2024-07-05T18:30:33.331" v="303" actId="255"/>
          <ac:spMkLst>
            <pc:docMk/>
            <pc:sldMk cId="1691625935" sldId="462"/>
            <ac:spMk id="2" creationId="{9B284BE4-145B-4BF8-9FB5-A8A4D5DDE001}"/>
          </ac:spMkLst>
        </pc:spChg>
      </pc:sldChg>
      <pc:sldChg chg="del">
        <pc:chgData name="Haines, John" userId="95a8456e-462b-464f-abc3-97e86ec62339" providerId="ADAL" clId="{4BB281E5-0191-4EB1-A7BB-8AF756827C13}" dt="2024-07-05T17:47:35.245" v="4" actId="2696"/>
        <pc:sldMkLst>
          <pc:docMk/>
          <pc:sldMk cId="421672296" sldId="463"/>
        </pc:sldMkLst>
      </pc:sldChg>
      <pc:sldChg chg="del ord">
        <pc:chgData name="Haines, John" userId="95a8456e-462b-464f-abc3-97e86ec62339" providerId="ADAL" clId="{4BB281E5-0191-4EB1-A7BB-8AF756827C13}" dt="2024-07-05T18:29:25.763" v="299" actId="47"/>
        <pc:sldMkLst>
          <pc:docMk/>
          <pc:sldMk cId="1170671326" sldId="468"/>
        </pc:sldMkLst>
      </pc:sldChg>
      <pc:sldChg chg="ord">
        <pc:chgData name="Haines, John" userId="95a8456e-462b-464f-abc3-97e86ec62339" providerId="ADAL" clId="{4BB281E5-0191-4EB1-A7BB-8AF756827C13}" dt="2024-07-05T18:47:47.796" v="305"/>
        <pc:sldMkLst>
          <pc:docMk/>
          <pc:sldMk cId="2210788678" sldId="469"/>
        </pc:sldMkLst>
      </pc:sldChg>
      <pc:sldChg chg="del">
        <pc:chgData name="Haines, John" userId="95a8456e-462b-464f-abc3-97e86ec62339" providerId="ADAL" clId="{4BB281E5-0191-4EB1-A7BB-8AF756827C13}" dt="2024-07-05T17:46:58.220" v="3" actId="2696"/>
        <pc:sldMkLst>
          <pc:docMk/>
          <pc:sldMk cId="3189537723" sldId="472"/>
        </pc:sldMkLst>
      </pc:sldChg>
      <pc:sldChg chg="del">
        <pc:chgData name="Haines, John" userId="95a8456e-462b-464f-abc3-97e86ec62339" providerId="ADAL" clId="{4BB281E5-0191-4EB1-A7BB-8AF756827C13}" dt="2024-07-05T18:00:54.838" v="7" actId="47"/>
        <pc:sldMkLst>
          <pc:docMk/>
          <pc:sldMk cId="399262679" sldId="484"/>
        </pc:sldMkLst>
      </pc:sldChg>
      <pc:sldChg chg="del">
        <pc:chgData name="Haines, John" userId="95a8456e-462b-464f-abc3-97e86ec62339" providerId="ADAL" clId="{4BB281E5-0191-4EB1-A7BB-8AF756827C13}" dt="2024-07-05T17:49:18.815" v="5" actId="2696"/>
        <pc:sldMkLst>
          <pc:docMk/>
          <pc:sldMk cId="585411487" sldId="485"/>
        </pc:sldMkLst>
      </pc:sldChg>
      <pc:sldChg chg="modSp mod">
        <pc:chgData name="Haines, John" userId="95a8456e-462b-464f-abc3-97e86ec62339" providerId="ADAL" clId="{4BB281E5-0191-4EB1-A7BB-8AF756827C13}" dt="2024-07-05T18:08:11.316" v="35" actId="20577"/>
        <pc:sldMkLst>
          <pc:docMk/>
          <pc:sldMk cId="951331235" sldId="492"/>
        </pc:sldMkLst>
        <pc:spChg chg="mod">
          <ac:chgData name="Haines, John" userId="95a8456e-462b-464f-abc3-97e86ec62339" providerId="ADAL" clId="{4BB281E5-0191-4EB1-A7BB-8AF756827C13}" dt="2024-07-05T18:08:11.316" v="35" actId="20577"/>
          <ac:spMkLst>
            <pc:docMk/>
            <pc:sldMk cId="951331235" sldId="492"/>
            <ac:spMk id="2" creationId="{38186EA4-60FE-4C3A-9C5F-0CA3F870B76D}"/>
          </ac:spMkLst>
        </pc:spChg>
      </pc:sldChg>
      <pc:sldChg chg="del">
        <pc:chgData name="Haines, John" userId="95a8456e-462b-464f-abc3-97e86ec62339" providerId="ADAL" clId="{4BB281E5-0191-4EB1-A7BB-8AF756827C13}" dt="2024-07-05T17:51:19.322" v="6" actId="2696"/>
        <pc:sldMkLst>
          <pc:docMk/>
          <pc:sldMk cId="1935174947" sldId="495"/>
        </pc:sldMkLst>
      </pc:sldChg>
      <pc:sldChg chg="del">
        <pc:chgData name="Haines, John" userId="95a8456e-462b-464f-abc3-97e86ec62339" providerId="ADAL" clId="{4BB281E5-0191-4EB1-A7BB-8AF756827C13}" dt="2024-07-05T18:01:47.894" v="8" actId="47"/>
        <pc:sldMkLst>
          <pc:docMk/>
          <pc:sldMk cId="2851548519" sldId="496"/>
        </pc:sldMkLst>
      </pc:sldChg>
      <pc:sldChg chg="modSp mod">
        <pc:chgData name="Haines, John" userId="95a8456e-462b-464f-abc3-97e86ec62339" providerId="ADAL" clId="{4BB281E5-0191-4EB1-A7BB-8AF756827C13}" dt="2024-07-05T18:07:36.006" v="33" actId="255"/>
        <pc:sldMkLst>
          <pc:docMk/>
          <pc:sldMk cId="1737760946" sldId="501"/>
        </pc:sldMkLst>
        <pc:spChg chg="mod">
          <ac:chgData name="Haines, John" userId="95a8456e-462b-464f-abc3-97e86ec62339" providerId="ADAL" clId="{4BB281E5-0191-4EB1-A7BB-8AF756827C13}" dt="2024-07-05T18:07:36.006" v="33" actId="255"/>
          <ac:spMkLst>
            <pc:docMk/>
            <pc:sldMk cId="1737760946" sldId="501"/>
            <ac:spMk id="2" creationId="{C9581F9F-F2FB-4F7C-BA27-5773171EE3DB}"/>
          </ac:spMkLst>
        </pc:spChg>
      </pc:sldChg>
      <pc:sldChg chg="del">
        <pc:chgData name="Haines, John" userId="95a8456e-462b-464f-abc3-97e86ec62339" providerId="ADAL" clId="{4BB281E5-0191-4EB1-A7BB-8AF756827C13}" dt="2024-07-05T18:02:59.127" v="9" actId="47"/>
        <pc:sldMkLst>
          <pc:docMk/>
          <pc:sldMk cId="3357256170" sldId="515"/>
        </pc:sldMkLst>
      </pc:sldChg>
      <pc:sldChg chg="del">
        <pc:chgData name="Haines, John" userId="95a8456e-462b-464f-abc3-97e86ec62339" providerId="ADAL" clId="{4BB281E5-0191-4EB1-A7BB-8AF756827C13}" dt="2024-07-05T17:46:55.559" v="2" actId="2696"/>
        <pc:sldMkLst>
          <pc:docMk/>
          <pc:sldMk cId="1823071139" sldId="534"/>
        </pc:sldMkLst>
      </pc:sldChg>
      <pc:sldChg chg="addSp delSp modSp add mod">
        <pc:chgData name="Haines, John" userId="95a8456e-462b-464f-abc3-97e86ec62339" providerId="ADAL" clId="{4BB281E5-0191-4EB1-A7BB-8AF756827C13}" dt="2024-07-05T18:27:43.475" v="297" actId="1076"/>
        <pc:sldMkLst>
          <pc:docMk/>
          <pc:sldMk cId="2191543813" sldId="536"/>
        </pc:sldMkLst>
        <pc:spChg chg="mod">
          <ac:chgData name="Haines, John" userId="95a8456e-462b-464f-abc3-97e86ec62339" providerId="ADAL" clId="{4BB281E5-0191-4EB1-A7BB-8AF756827C13}" dt="2024-07-05T18:26:22.729" v="237" actId="1076"/>
          <ac:spMkLst>
            <pc:docMk/>
            <pc:sldMk cId="2191543813" sldId="536"/>
            <ac:spMk id="2" creationId="{F5735DB6-D5D6-4748-9F22-D5DBE7E48BE1}"/>
          </ac:spMkLst>
        </pc:spChg>
        <pc:spChg chg="mod">
          <ac:chgData name="Haines, John" userId="95a8456e-462b-464f-abc3-97e86ec62339" providerId="ADAL" clId="{4BB281E5-0191-4EB1-A7BB-8AF756827C13}" dt="2024-07-05T18:27:18.242" v="296" actId="20577"/>
          <ac:spMkLst>
            <pc:docMk/>
            <pc:sldMk cId="2191543813" sldId="536"/>
            <ac:spMk id="3" creationId="{B25A1EB7-14A1-453C-8C54-3748292487C2}"/>
          </ac:spMkLst>
        </pc:spChg>
        <pc:spChg chg="del mod">
          <ac:chgData name="Haines, John" userId="95a8456e-462b-464f-abc3-97e86ec62339" providerId="ADAL" clId="{4BB281E5-0191-4EB1-A7BB-8AF756827C13}" dt="2024-07-05T18:16:22.135" v="74" actId="478"/>
          <ac:spMkLst>
            <pc:docMk/>
            <pc:sldMk cId="2191543813" sldId="536"/>
            <ac:spMk id="9" creationId="{5E47E67C-5896-4F8D-BE14-92C041DA7A04}"/>
          </ac:spMkLst>
        </pc:spChg>
        <pc:spChg chg="add mod">
          <ac:chgData name="Haines, John" userId="95a8456e-462b-464f-abc3-97e86ec62339" providerId="ADAL" clId="{4BB281E5-0191-4EB1-A7BB-8AF756827C13}" dt="2024-07-05T18:23:07.065" v="161"/>
          <ac:spMkLst>
            <pc:docMk/>
            <pc:sldMk cId="2191543813" sldId="536"/>
            <ac:spMk id="10" creationId="{B6C0D516-D44D-4BE6-A3F4-D4BF6E7E570C}"/>
          </ac:spMkLst>
        </pc:spChg>
        <pc:graphicFrameChg chg="add del mod">
          <ac:chgData name="Haines, John" userId="95a8456e-462b-464f-abc3-97e86ec62339" providerId="ADAL" clId="{4BB281E5-0191-4EB1-A7BB-8AF756827C13}" dt="2024-07-05T18:15:57.150" v="70" actId="478"/>
          <ac:graphicFrameMkLst>
            <pc:docMk/>
            <pc:sldMk cId="2191543813" sldId="536"/>
            <ac:graphicFrameMk id="7" creationId="{89F0D94E-372D-46BC-B55A-5527718A51EE}"/>
          </ac:graphicFrameMkLst>
        </pc:graphicFrameChg>
        <pc:graphicFrameChg chg="add mod">
          <ac:chgData name="Haines, John" userId="95a8456e-462b-464f-abc3-97e86ec62339" providerId="ADAL" clId="{4BB281E5-0191-4EB1-A7BB-8AF756827C13}" dt="2024-07-05T18:27:43.475" v="297" actId="1076"/>
          <ac:graphicFrameMkLst>
            <pc:docMk/>
            <pc:sldMk cId="2191543813" sldId="536"/>
            <ac:graphicFrameMk id="8" creationId="{8ECF84B9-CAD0-40AB-B538-896E965B47A4}"/>
          </ac:graphicFrameMkLst>
        </pc:graphicFrameChg>
        <pc:picChg chg="del">
          <ac:chgData name="Haines, John" userId="95a8456e-462b-464f-abc3-97e86ec62339" providerId="ADAL" clId="{4BB281E5-0191-4EB1-A7BB-8AF756827C13}" dt="2024-07-05T18:13:41.354" v="39" actId="478"/>
          <ac:picMkLst>
            <pc:docMk/>
            <pc:sldMk cId="2191543813" sldId="536"/>
            <ac:picMk id="4" creationId="{A9581A48-E95E-4E18-A766-43AE37B11646}"/>
          </ac:picMkLst>
        </pc:picChg>
        <pc:picChg chg="del">
          <ac:chgData name="Haines, John" userId="95a8456e-462b-464f-abc3-97e86ec62339" providerId="ADAL" clId="{4BB281E5-0191-4EB1-A7BB-8AF756827C13}" dt="2024-07-05T18:13:43.846" v="40" actId="478"/>
          <ac:picMkLst>
            <pc:docMk/>
            <pc:sldMk cId="2191543813" sldId="536"/>
            <ac:picMk id="5" creationId="{357C13E7-FC01-4D1F-8F54-921B7CC0428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25.svg"/><Relationship Id="rId2" Type="http://schemas.openxmlformats.org/officeDocument/2006/relationships/image" Target="../media/image36.png"/><Relationship Id="rId1" Type="http://schemas.openxmlformats.org/officeDocument/2006/relationships/hyperlink" Target="http://www.health.pa.gov/spbp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www.health.pa.gov/spbp" TargetMode="External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58126-0515-4788-A9EA-A3DFE09E87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E195B3-C74F-4286-8D7E-468248137FBC}">
      <dgm:prSet/>
      <dgm:spPr/>
      <dgm:t>
        <a:bodyPr/>
        <a:lstStyle/>
        <a:p>
          <a:r>
            <a:rPr lang="en-US" dirty="0"/>
            <a:t>State-administered AIDS Drug Assistance Program (ADAP) authorized under Ryan White Part B for low-income individuals living with HIV who have limited or no healthcare coverage</a:t>
          </a:r>
        </a:p>
      </dgm:t>
    </dgm:pt>
    <dgm:pt modelId="{7300DC81-6EDC-436D-8FFE-870F8D6EE4CE}" type="parTrans" cxnId="{CA8CCCFD-9529-492C-B6B1-EA05D8DC706B}">
      <dgm:prSet/>
      <dgm:spPr/>
      <dgm:t>
        <a:bodyPr/>
        <a:lstStyle/>
        <a:p>
          <a:endParaRPr lang="en-US"/>
        </a:p>
      </dgm:t>
    </dgm:pt>
    <dgm:pt modelId="{0B356D67-9C12-4186-B45B-853B85F6A24D}" type="sibTrans" cxnId="{CA8CCCFD-9529-492C-B6B1-EA05D8DC706B}">
      <dgm:prSet/>
      <dgm:spPr/>
      <dgm:t>
        <a:bodyPr/>
        <a:lstStyle/>
        <a:p>
          <a:endParaRPr lang="en-US"/>
        </a:p>
      </dgm:t>
    </dgm:pt>
    <dgm:pt modelId="{9D4EC9E5-11BE-4279-82E7-968204525FA8}">
      <dgm:prSet/>
      <dgm:spPr/>
      <dgm:t>
        <a:bodyPr/>
        <a:lstStyle/>
        <a:p>
          <a:r>
            <a:rPr lang="en-US" dirty="0"/>
            <a:t>Provide U.S. Food and Drug Administration (FDA) approved medications to:</a:t>
          </a:r>
        </a:p>
      </dgm:t>
    </dgm:pt>
    <dgm:pt modelId="{7558D9C8-575F-424F-BC29-05177CE64AB5}" type="parTrans" cxnId="{1EEE7538-489E-44E7-9357-4A34175C8CD3}">
      <dgm:prSet/>
      <dgm:spPr/>
      <dgm:t>
        <a:bodyPr/>
        <a:lstStyle/>
        <a:p>
          <a:endParaRPr lang="en-US"/>
        </a:p>
      </dgm:t>
    </dgm:pt>
    <dgm:pt modelId="{705C4DA2-F923-40D0-BFB4-1F4C9279226B}" type="sibTrans" cxnId="{1EEE7538-489E-44E7-9357-4A34175C8CD3}">
      <dgm:prSet/>
      <dgm:spPr/>
      <dgm:t>
        <a:bodyPr/>
        <a:lstStyle/>
        <a:p>
          <a:endParaRPr lang="en-US"/>
        </a:p>
      </dgm:t>
    </dgm:pt>
    <dgm:pt modelId="{8D43A681-5797-4639-A789-24A468634735}">
      <dgm:prSet/>
      <dgm:spPr/>
      <dgm:t>
        <a:bodyPr/>
        <a:lstStyle/>
        <a:p>
          <a:r>
            <a:rPr lang="en-US"/>
            <a:t>Treat HIV</a:t>
          </a:r>
        </a:p>
      </dgm:t>
    </dgm:pt>
    <dgm:pt modelId="{D805B4B8-1CB5-45E7-8958-8B1A6CED5047}" type="parTrans" cxnId="{7F825DAF-502D-43DA-A226-C9B21207CC54}">
      <dgm:prSet/>
      <dgm:spPr/>
      <dgm:t>
        <a:bodyPr/>
        <a:lstStyle/>
        <a:p>
          <a:endParaRPr lang="en-US"/>
        </a:p>
      </dgm:t>
    </dgm:pt>
    <dgm:pt modelId="{96E41314-2583-4350-8C43-6BB12E5A610E}" type="sibTrans" cxnId="{7F825DAF-502D-43DA-A226-C9B21207CC54}">
      <dgm:prSet/>
      <dgm:spPr/>
      <dgm:t>
        <a:bodyPr/>
        <a:lstStyle/>
        <a:p>
          <a:endParaRPr lang="en-US"/>
        </a:p>
      </dgm:t>
    </dgm:pt>
    <dgm:pt modelId="{A233B663-B405-4E5B-9297-18045AEEEB19}">
      <dgm:prSet/>
      <dgm:spPr/>
      <dgm:t>
        <a:bodyPr/>
        <a:lstStyle/>
        <a:p>
          <a:r>
            <a:rPr lang="en-US"/>
            <a:t>Prevent the deterioration of health arising from HIV (including the prevention and treatment of opportunistic infections)</a:t>
          </a:r>
        </a:p>
      </dgm:t>
    </dgm:pt>
    <dgm:pt modelId="{2758701B-C8D9-4AE1-902D-7AF83CD37ED3}" type="parTrans" cxnId="{CB0509BD-733A-4E79-B042-93947E3C722E}">
      <dgm:prSet/>
      <dgm:spPr/>
      <dgm:t>
        <a:bodyPr/>
        <a:lstStyle/>
        <a:p>
          <a:endParaRPr lang="en-US"/>
        </a:p>
      </dgm:t>
    </dgm:pt>
    <dgm:pt modelId="{B7E0790D-9B06-4B67-B098-4A8E33E710E7}" type="sibTrans" cxnId="{CB0509BD-733A-4E79-B042-93947E3C722E}">
      <dgm:prSet/>
      <dgm:spPr/>
      <dgm:t>
        <a:bodyPr/>
        <a:lstStyle/>
        <a:p>
          <a:endParaRPr lang="en-US"/>
        </a:p>
      </dgm:t>
    </dgm:pt>
    <dgm:pt modelId="{B3FE3489-DA5A-4415-9811-13AC4AB1F9AB}" type="pres">
      <dgm:prSet presAssocID="{37558126-0515-4788-A9EA-A3DFE09E87C3}" presName="root" presStyleCnt="0">
        <dgm:presLayoutVars>
          <dgm:dir/>
          <dgm:resizeHandles val="exact"/>
        </dgm:presLayoutVars>
      </dgm:prSet>
      <dgm:spPr/>
    </dgm:pt>
    <dgm:pt modelId="{4D72C074-BCB5-4EF3-BB48-3E8418C8A32B}" type="pres">
      <dgm:prSet presAssocID="{FEE195B3-C74F-4286-8D7E-468248137FBC}" presName="compNode" presStyleCnt="0"/>
      <dgm:spPr/>
    </dgm:pt>
    <dgm:pt modelId="{AD9203BD-7790-4402-AD61-74F7A6C25DB3}" type="pres">
      <dgm:prSet presAssocID="{FEE195B3-C74F-4286-8D7E-468248137FBC}" presName="bgRect" presStyleLbl="bgShp" presStyleIdx="0" presStyleCnt="2"/>
      <dgm:spPr/>
    </dgm:pt>
    <dgm:pt modelId="{7776D718-6544-4988-933F-35DDD6DD8AE0}" type="pres">
      <dgm:prSet presAssocID="{FEE195B3-C74F-4286-8D7E-468248137F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BD16564-63AE-47CA-890D-7AA09B04FFF7}" type="pres">
      <dgm:prSet presAssocID="{FEE195B3-C74F-4286-8D7E-468248137FBC}" presName="spaceRect" presStyleCnt="0"/>
      <dgm:spPr/>
    </dgm:pt>
    <dgm:pt modelId="{1CA7E448-B03E-496D-9733-6768A2DA0851}" type="pres">
      <dgm:prSet presAssocID="{FEE195B3-C74F-4286-8D7E-468248137FBC}" presName="parTx" presStyleLbl="revTx" presStyleIdx="0" presStyleCnt="3">
        <dgm:presLayoutVars>
          <dgm:chMax val="0"/>
          <dgm:chPref val="0"/>
        </dgm:presLayoutVars>
      </dgm:prSet>
      <dgm:spPr/>
    </dgm:pt>
    <dgm:pt modelId="{86AB757A-9BF6-448D-9CFF-6351F41E0EBF}" type="pres">
      <dgm:prSet presAssocID="{0B356D67-9C12-4186-B45B-853B85F6A24D}" presName="sibTrans" presStyleCnt="0"/>
      <dgm:spPr/>
    </dgm:pt>
    <dgm:pt modelId="{574E862B-926E-4F72-8F64-210D9628FD3E}" type="pres">
      <dgm:prSet presAssocID="{9D4EC9E5-11BE-4279-82E7-968204525FA8}" presName="compNode" presStyleCnt="0"/>
      <dgm:spPr/>
    </dgm:pt>
    <dgm:pt modelId="{327A120A-F664-4B18-8F91-8D0ADBEEA2C3}" type="pres">
      <dgm:prSet presAssocID="{9D4EC9E5-11BE-4279-82E7-968204525FA8}" presName="bgRect" presStyleLbl="bgShp" presStyleIdx="1" presStyleCnt="2"/>
      <dgm:spPr/>
    </dgm:pt>
    <dgm:pt modelId="{79FF522D-2996-4219-A5E6-D48D47CD6EFB}" type="pres">
      <dgm:prSet presAssocID="{9D4EC9E5-11BE-4279-82E7-968204525F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D04DEB9-B7A7-4BC9-9716-E14CBE3E0EE0}" type="pres">
      <dgm:prSet presAssocID="{9D4EC9E5-11BE-4279-82E7-968204525FA8}" presName="spaceRect" presStyleCnt="0"/>
      <dgm:spPr/>
    </dgm:pt>
    <dgm:pt modelId="{CBF300D7-FC13-4BDE-B3D4-57A34A43B991}" type="pres">
      <dgm:prSet presAssocID="{9D4EC9E5-11BE-4279-82E7-968204525FA8}" presName="parTx" presStyleLbl="revTx" presStyleIdx="1" presStyleCnt="3">
        <dgm:presLayoutVars>
          <dgm:chMax val="0"/>
          <dgm:chPref val="0"/>
        </dgm:presLayoutVars>
      </dgm:prSet>
      <dgm:spPr/>
    </dgm:pt>
    <dgm:pt modelId="{AB5924E0-7B0F-4621-B5A7-137053C59DB3}" type="pres">
      <dgm:prSet presAssocID="{9D4EC9E5-11BE-4279-82E7-968204525FA8}" presName="desTx" presStyleLbl="revTx" presStyleIdx="2" presStyleCnt="3">
        <dgm:presLayoutVars/>
      </dgm:prSet>
      <dgm:spPr/>
    </dgm:pt>
  </dgm:ptLst>
  <dgm:cxnLst>
    <dgm:cxn modelId="{1EEE7538-489E-44E7-9357-4A34175C8CD3}" srcId="{37558126-0515-4788-A9EA-A3DFE09E87C3}" destId="{9D4EC9E5-11BE-4279-82E7-968204525FA8}" srcOrd="1" destOrd="0" parTransId="{7558D9C8-575F-424F-BC29-05177CE64AB5}" sibTransId="{705C4DA2-F923-40D0-BFB4-1F4C9279226B}"/>
    <dgm:cxn modelId="{FF8F303C-76CC-4169-B1B7-FEB496CB5AC5}" type="presOf" srcId="{FEE195B3-C74F-4286-8D7E-468248137FBC}" destId="{1CA7E448-B03E-496D-9733-6768A2DA0851}" srcOrd="0" destOrd="0" presId="urn:microsoft.com/office/officeart/2018/2/layout/IconVerticalSolidList"/>
    <dgm:cxn modelId="{51FC9A62-1B18-442A-96AB-8BF23DD0C540}" type="presOf" srcId="{A233B663-B405-4E5B-9297-18045AEEEB19}" destId="{AB5924E0-7B0F-4621-B5A7-137053C59DB3}" srcOrd="0" destOrd="1" presId="urn:microsoft.com/office/officeart/2018/2/layout/IconVerticalSolidList"/>
    <dgm:cxn modelId="{68C5D46E-AEE0-41CC-814B-F43206CE395B}" type="presOf" srcId="{9D4EC9E5-11BE-4279-82E7-968204525FA8}" destId="{CBF300D7-FC13-4BDE-B3D4-57A34A43B991}" srcOrd="0" destOrd="0" presId="urn:microsoft.com/office/officeart/2018/2/layout/IconVerticalSolidList"/>
    <dgm:cxn modelId="{CBF53B77-1FE2-40F2-BAC6-979CE34F7596}" type="presOf" srcId="{8D43A681-5797-4639-A789-24A468634735}" destId="{AB5924E0-7B0F-4621-B5A7-137053C59DB3}" srcOrd="0" destOrd="0" presId="urn:microsoft.com/office/officeart/2018/2/layout/IconVerticalSolidList"/>
    <dgm:cxn modelId="{7F825DAF-502D-43DA-A226-C9B21207CC54}" srcId="{9D4EC9E5-11BE-4279-82E7-968204525FA8}" destId="{8D43A681-5797-4639-A789-24A468634735}" srcOrd="0" destOrd="0" parTransId="{D805B4B8-1CB5-45E7-8958-8B1A6CED5047}" sibTransId="{96E41314-2583-4350-8C43-6BB12E5A610E}"/>
    <dgm:cxn modelId="{B82B52B9-F60F-403A-BDEF-FE5685E31E95}" type="presOf" srcId="{37558126-0515-4788-A9EA-A3DFE09E87C3}" destId="{B3FE3489-DA5A-4415-9811-13AC4AB1F9AB}" srcOrd="0" destOrd="0" presId="urn:microsoft.com/office/officeart/2018/2/layout/IconVerticalSolidList"/>
    <dgm:cxn modelId="{CB0509BD-733A-4E79-B042-93947E3C722E}" srcId="{9D4EC9E5-11BE-4279-82E7-968204525FA8}" destId="{A233B663-B405-4E5B-9297-18045AEEEB19}" srcOrd="1" destOrd="0" parTransId="{2758701B-C8D9-4AE1-902D-7AF83CD37ED3}" sibTransId="{B7E0790D-9B06-4B67-B098-4A8E33E710E7}"/>
    <dgm:cxn modelId="{CA8CCCFD-9529-492C-B6B1-EA05D8DC706B}" srcId="{37558126-0515-4788-A9EA-A3DFE09E87C3}" destId="{FEE195B3-C74F-4286-8D7E-468248137FBC}" srcOrd="0" destOrd="0" parTransId="{7300DC81-6EDC-436D-8FFE-870F8D6EE4CE}" sibTransId="{0B356D67-9C12-4186-B45B-853B85F6A24D}"/>
    <dgm:cxn modelId="{2613D3B7-3F33-4087-A5F6-2AE85711145B}" type="presParOf" srcId="{B3FE3489-DA5A-4415-9811-13AC4AB1F9AB}" destId="{4D72C074-BCB5-4EF3-BB48-3E8418C8A32B}" srcOrd="0" destOrd="0" presId="urn:microsoft.com/office/officeart/2018/2/layout/IconVerticalSolidList"/>
    <dgm:cxn modelId="{EAD9A75E-438D-4E44-B651-F520FB851634}" type="presParOf" srcId="{4D72C074-BCB5-4EF3-BB48-3E8418C8A32B}" destId="{AD9203BD-7790-4402-AD61-74F7A6C25DB3}" srcOrd="0" destOrd="0" presId="urn:microsoft.com/office/officeart/2018/2/layout/IconVerticalSolidList"/>
    <dgm:cxn modelId="{960F0B0E-2B53-49B6-A9DD-39B5DD356A02}" type="presParOf" srcId="{4D72C074-BCB5-4EF3-BB48-3E8418C8A32B}" destId="{7776D718-6544-4988-933F-35DDD6DD8AE0}" srcOrd="1" destOrd="0" presId="urn:microsoft.com/office/officeart/2018/2/layout/IconVerticalSolidList"/>
    <dgm:cxn modelId="{6CE20EF5-6F96-4316-977B-884CE3FBDBB2}" type="presParOf" srcId="{4D72C074-BCB5-4EF3-BB48-3E8418C8A32B}" destId="{7BD16564-63AE-47CA-890D-7AA09B04FFF7}" srcOrd="2" destOrd="0" presId="urn:microsoft.com/office/officeart/2018/2/layout/IconVerticalSolidList"/>
    <dgm:cxn modelId="{5A56B75F-087F-4E88-AA01-6AE649C553E6}" type="presParOf" srcId="{4D72C074-BCB5-4EF3-BB48-3E8418C8A32B}" destId="{1CA7E448-B03E-496D-9733-6768A2DA0851}" srcOrd="3" destOrd="0" presId="urn:microsoft.com/office/officeart/2018/2/layout/IconVerticalSolidList"/>
    <dgm:cxn modelId="{643249F6-37C2-4147-8A82-B29665FF1BCA}" type="presParOf" srcId="{B3FE3489-DA5A-4415-9811-13AC4AB1F9AB}" destId="{86AB757A-9BF6-448D-9CFF-6351F41E0EBF}" srcOrd="1" destOrd="0" presId="urn:microsoft.com/office/officeart/2018/2/layout/IconVerticalSolidList"/>
    <dgm:cxn modelId="{3EA3FD4F-7C2F-4EE4-B0F7-4CE7C7B94D5F}" type="presParOf" srcId="{B3FE3489-DA5A-4415-9811-13AC4AB1F9AB}" destId="{574E862B-926E-4F72-8F64-210D9628FD3E}" srcOrd="2" destOrd="0" presId="urn:microsoft.com/office/officeart/2018/2/layout/IconVerticalSolidList"/>
    <dgm:cxn modelId="{4B8E831A-DEF5-45A6-B9A4-29440E365EB5}" type="presParOf" srcId="{574E862B-926E-4F72-8F64-210D9628FD3E}" destId="{327A120A-F664-4B18-8F91-8D0ADBEEA2C3}" srcOrd="0" destOrd="0" presId="urn:microsoft.com/office/officeart/2018/2/layout/IconVerticalSolidList"/>
    <dgm:cxn modelId="{CD353D74-1AEF-4647-9E68-699A1BA2D95C}" type="presParOf" srcId="{574E862B-926E-4F72-8F64-210D9628FD3E}" destId="{79FF522D-2996-4219-A5E6-D48D47CD6EFB}" srcOrd="1" destOrd="0" presId="urn:microsoft.com/office/officeart/2018/2/layout/IconVerticalSolidList"/>
    <dgm:cxn modelId="{8E325856-3FE1-45C6-934C-64012EF373C7}" type="presParOf" srcId="{574E862B-926E-4F72-8F64-210D9628FD3E}" destId="{BD04DEB9-B7A7-4BC9-9716-E14CBE3E0EE0}" srcOrd="2" destOrd="0" presId="urn:microsoft.com/office/officeart/2018/2/layout/IconVerticalSolidList"/>
    <dgm:cxn modelId="{C63F91A6-9162-45D7-B58D-0FE79550C336}" type="presParOf" srcId="{574E862B-926E-4F72-8F64-210D9628FD3E}" destId="{CBF300D7-FC13-4BDE-B3D4-57A34A43B991}" srcOrd="3" destOrd="0" presId="urn:microsoft.com/office/officeart/2018/2/layout/IconVerticalSolidList"/>
    <dgm:cxn modelId="{79C7658A-AE49-4D02-BC92-EE3BCB222C82}" type="presParOf" srcId="{574E862B-926E-4F72-8F64-210D9628FD3E}" destId="{AB5924E0-7B0F-4621-B5A7-137053C59DB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58E65-C24F-46B4-89A5-213D8ACBDC7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BB4D43-8E67-405D-B32D-5BB302C46914}">
      <dgm:prSet/>
      <dgm:spPr/>
      <dgm:t>
        <a:bodyPr/>
        <a:lstStyle/>
        <a:p>
          <a:r>
            <a:rPr lang="en-US"/>
            <a:t>Have a diagnosis of HIV</a:t>
          </a:r>
        </a:p>
      </dgm:t>
    </dgm:pt>
    <dgm:pt modelId="{E5051CC9-9959-421C-8348-977091D82E0F}" type="parTrans" cxnId="{F3D5A1EB-4661-4F0D-9117-EF98D62C219F}">
      <dgm:prSet/>
      <dgm:spPr/>
      <dgm:t>
        <a:bodyPr/>
        <a:lstStyle/>
        <a:p>
          <a:endParaRPr lang="en-US"/>
        </a:p>
      </dgm:t>
    </dgm:pt>
    <dgm:pt modelId="{BBBB5336-8451-4C47-9931-E19C670DA213}" type="sibTrans" cxnId="{F3D5A1EB-4661-4F0D-9117-EF98D62C219F}">
      <dgm:prSet/>
      <dgm:spPr/>
      <dgm:t>
        <a:bodyPr/>
        <a:lstStyle/>
        <a:p>
          <a:endParaRPr lang="en-US"/>
        </a:p>
      </dgm:t>
    </dgm:pt>
    <dgm:pt modelId="{457878C2-08BA-4B1D-B5F1-69F116DF7D9C}">
      <dgm:prSet/>
      <dgm:spPr/>
      <dgm:t>
        <a:bodyPr/>
        <a:lstStyle/>
        <a:p>
          <a:r>
            <a:rPr lang="en-US"/>
            <a:t>Live in Pennsylvania</a:t>
          </a:r>
        </a:p>
      </dgm:t>
    </dgm:pt>
    <dgm:pt modelId="{57B133A1-6A76-433F-BE3C-0C3BD2CC6265}" type="parTrans" cxnId="{76EFAA47-BD33-42B9-A627-BDB69E4E0658}">
      <dgm:prSet/>
      <dgm:spPr/>
      <dgm:t>
        <a:bodyPr/>
        <a:lstStyle/>
        <a:p>
          <a:endParaRPr lang="en-US"/>
        </a:p>
      </dgm:t>
    </dgm:pt>
    <dgm:pt modelId="{BA6914F6-D201-403F-8F37-6A52C72DF8B1}" type="sibTrans" cxnId="{76EFAA47-BD33-42B9-A627-BDB69E4E0658}">
      <dgm:prSet/>
      <dgm:spPr/>
      <dgm:t>
        <a:bodyPr/>
        <a:lstStyle/>
        <a:p>
          <a:endParaRPr lang="en-US"/>
        </a:p>
      </dgm:t>
    </dgm:pt>
    <dgm:pt modelId="{530FA0B0-CD99-4562-A2F3-D940CCD18BB7}">
      <dgm:prSet/>
      <dgm:spPr/>
      <dgm:t>
        <a:bodyPr/>
        <a:lstStyle/>
        <a:p>
          <a:r>
            <a:rPr lang="en-US"/>
            <a:t>Individual or household income less than or equal to 500% of the federal poverty level</a:t>
          </a:r>
        </a:p>
      </dgm:t>
    </dgm:pt>
    <dgm:pt modelId="{BC3735D4-CD40-4100-83B8-FD4EFAB39B1E}" type="parTrans" cxnId="{A040AF9F-E850-466C-B8E0-62665FA6D069}">
      <dgm:prSet/>
      <dgm:spPr/>
      <dgm:t>
        <a:bodyPr/>
        <a:lstStyle/>
        <a:p>
          <a:endParaRPr lang="en-US"/>
        </a:p>
      </dgm:t>
    </dgm:pt>
    <dgm:pt modelId="{0108FB6D-C3A9-46AD-A39F-5055214989F3}" type="sibTrans" cxnId="{A040AF9F-E850-466C-B8E0-62665FA6D069}">
      <dgm:prSet/>
      <dgm:spPr/>
      <dgm:t>
        <a:bodyPr/>
        <a:lstStyle/>
        <a:p>
          <a:endParaRPr lang="en-US"/>
        </a:p>
      </dgm:t>
    </dgm:pt>
    <dgm:pt modelId="{E127A258-E424-4825-9718-9094E19D57A5}">
      <dgm:prSet/>
      <dgm:spPr/>
      <dgm:t>
        <a:bodyPr/>
        <a:lstStyle/>
        <a:p>
          <a:r>
            <a:rPr lang="en-US"/>
            <a:t>Cannot be enrolled in Medicaid with full prescription benefits</a:t>
          </a:r>
        </a:p>
      </dgm:t>
    </dgm:pt>
    <dgm:pt modelId="{4FF4788A-6CCE-4FCD-A931-3D61F385A5E6}" type="parTrans" cxnId="{C3224A02-0496-42FF-A89B-312B68685074}">
      <dgm:prSet/>
      <dgm:spPr/>
      <dgm:t>
        <a:bodyPr/>
        <a:lstStyle/>
        <a:p>
          <a:endParaRPr lang="en-US"/>
        </a:p>
      </dgm:t>
    </dgm:pt>
    <dgm:pt modelId="{28BEBFDC-4CE2-412D-A447-338161D57C49}" type="sibTrans" cxnId="{C3224A02-0496-42FF-A89B-312B68685074}">
      <dgm:prSet/>
      <dgm:spPr/>
      <dgm:t>
        <a:bodyPr/>
        <a:lstStyle/>
        <a:p>
          <a:endParaRPr lang="en-US"/>
        </a:p>
      </dgm:t>
    </dgm:pt>
    <dgm:pt modelId="{3F2ABAEF-AB54-4E33-A28D-A573AB7B0FEA}">
      <dgm:prSet/>
      <dgm:spPr/>
      <dgm:t>
        <a:bodyPr/>
        <a:lstStyle/>
        <a:p>
          <a:r>
            <a:rPr lang="en-US" dirty="0"/>
            <a:t>Exception: Individuals dually enrolled in both Medicaid and Medicare with prescription coverage are eligible for SPBP</a:t>
          </a:r>
        </a:p>
      </dgm:t>
    </dgm:pt>
    <dgm:pt modelId="{BCE266CF-1E47-4EC3-AB7E-CC5D9FD98CD4}" type="parTrans" cxnId="{44BE41F9-C28D-45C2-BB40-D2F2020D408F}">
      <dgm:prSet/>
      <dgm:spPr/>
      <dgm:t>
        <a:bodyPr/>
        <a:lstStyle/>
        <a:p>
          <a:endParaRPr lang="en-US"/>
        </a:p>
      </dgm:t>
    </dgm:pt>
    <dgm:pt modelId="{CB7A609F-7066-4E97-B22F-18FCD1C62082}" type="sibTrans" cxnId="{44BE41F9-C28D-45C2-BB40-D2F2020D408F}">
      <dgm:prSet/>
      <dgm:spPr/>
      <dgm:t>
        <a:bodyPr/>
        <a:lstStyle/>
        <a:p>
          <a:endParaRPr lang="en-US"/>
        </a:p>
      </dgm:t>
    </dgm:pt>
    <dgm:pt modelId="{74E64364-3FC1-46AC-B176-69B67A017A35}" type="pres">
      <dgm:prSet presAssocID="{B1758E65-C24F-46B4-89A5-213D8ACBDC72}" presName="root" presStyleCnt="0">
        <dgm:presLayoutVars>
          <dgm:dir/>
          <dgm:resizeHandles val="exact"/>
        </dgm:presLayoutVars>
      </dgm:prSet>
      <dgm:spPr/>
    </dgm:pt>
    <dgm:pt modelId="{C6DCC6FA-6693-4F28-8627-6EBF4AA342E9}" type="pres">
      <dgm:prSet presAssocID="{CCBB4D43-8E67-405D-B32D-5BB302C46914}" presName="compNode" presStyleCnt="0"/>
      <dgm:spPr/>
    </dgm:pt>
    <dgm:pt modelId="{3237A445-E606-42CE-9051-1EF9D23EFD91}" type="pres">
      <dgm:prSet presAssocID="{CCBB4D43-8E67-405D-B32D-5BB302C46914}" presName="bgRect" presStyleLbl="bgShp" presStyleIdx="0" presStyleCnt="4"/>
      <dgm:spPr/>
    </dgm:pt>
    <dgm:pt modelId="{79ECC0AF-0CF5-45B6-9F0B-85759207C0DA}" type="pres">
      <dgm:prSet presAssocID="{CCBB4D43-8E67-405D-B32D-5BB302C4691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40F76CF-6578-40C3-81DF-77324130F55A}" type="pres">
      <dgm:prSet presAssocID="{CCBB4D43-8E67-405D-B32D-5BB302C46914}" presName="spaceRect" presStyleCnt="0"/>
      <dgm:spPr/>
    </dgm:pt>
    <dgm:pt modelId="{6E3A9908-9A0C-4955-A91E-0296BBA80860}" type="pres">
      <dgm:prSet presAssocID="{CCBB4D43-8E67-405D-B32D-5BB302C46914}" presName="parTx" presStyleLbl="revTx" presStyleIdx="0" presStyleCnt="5">
        <dgm:presLayoutVars>
          <dgm:chMax val="0"/>
          <dgm:chPref val="0"/>
        </dgm:presLayoutVars>
      </dgm:prSet>
      <dgm:spPr/>
    </dgm:pt>
    <dgm:pt modelId="{FAB1248F-3A4F-4966-8738-312BD226B8A3}" type="pres">
      <dgm:prSet presAssocID="{BBBB5336-8451-4C47-9931-E19C670DA213}" presName="sibTrans" presStyleCnt="0"/>
      <dgm:spPr/>
    </dgm:pt>
    <dgm:pt modelId="{7207A112-D15F-4C92-916B-47FAD304466D}" type="pres">
      <dgm:prSet presAssocID="{457878C2-08BA-4B1D-B5F1-69F116DF7D9C}" presName="compNode" presStyleCnt="0"/>
      <dgm:spPr/>
    </dgm:pt>
    <dgm:pt modelId="{8B349E3B-4116-4E96-B1CD-3EDDA8C844D8}" type="pres">
      <dgm:prSet presAssocID="{457878C2-08BA-4B1D-B5F1-69F116DF7D9C}" presName="bgRect" presStyleLbl="bgShp" presStyleIdx="1" presStyleCnt="4"/>
      <dgm:spPr/>
    </dgm:pt>
    <dgm:pt modelId="{E83DAAD4-06B5-4253-8B53-CD0498C0C6BE}" type="pres">
      <dgm:prSet presAssocID="{457878C2-08BA-4B1D-B5F1-69F116DF7D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0A8FBBA-BE1C-45DE-9E50-11FBB267EC69}" type="pres">
      <dgm:prSet presAssocID="{457878C2-08BA-4B1D-B5F1-69F116DF7D9C}" presName="spaceRect" presStyleCnt="0"/>
      <dgm:spPr/>
    </dgm:pt>
    <dgm:pt modelId="{8DAD2C3F-1798-4190-B1CD-4A8D5E378EBE}" type="pres">
      <dgm:prSet presAssocID="{457878C2-08BA-4B1D-B5F1-69F116DF7D9C}" presName="parTx" presStyleLbl="revTx" presStyleIdx="1" presStyleCnt="5">
        <dgm:presLayoutVars>
          <dgm:chMax val="0"/>
          <dgm:chPref val="0"/>
        </dgm:presLayoutVars>
      </dgm:prSet>
      <dgm:spPr/>
    </dgm:pt>
    <dgm:pt modelId="{957F75B3-0765-4342-A473-FEEB6A653F59}" type="pres">
      <dgm:prSet presAssocID="{BA6914F6-D201-403F-8F37-6A52C72DF8B1}" presName="sibTrans" presStyleCnt="0"/>
      <dgm:spPr/>
    </dgm:pt>
    <dgm:pt modelId="{6CCF8FB3-EE65-49B7-8D9E-194ED986BDE6}" type="pres">
      <dgm:prSet presAssocID="{530FA0B0-CD99-4562-A2F3-D940CCD18BB7}" presName="compNode" presStyleCnt="0"/>
      <dgm:spPr/>
    </dgm:pt>
    <dgm:pt modelId="{6BE04341-D681-47D2-851F-166042DCACF3}" type="pres">
      <dgm:prSet presAssocID="{530FA0B0-CD99-4562-A2F3-D940CCD18BB7}" presName="bgRect" presStyleLbl="bgShp" presStyleIdx="2" presStyleCnt="4"/>
      <dgm:spPr/>
    </dgm:pt>
    <dgm:pt modelId="{6A2AB789-4EF4-4B70-970B-4C6ED51EC39F}" type="pres">
      <dgm:prSet presAssocID="{530FA0B0-CD99-4562-A2F3-D940CCD18B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7A9E0F-72B0-43C8-9EC8-17497E87D2DA}" type="pres">
      <dgm:prSet presAssocID="{530FA0B0-CD99-4562-A2F3-D940CCD18BB7}" presName="spaceRect" presStyleCnt="0"/>
      <dgm:spPr/>
    </dgm:pt>
    <dgm:pt modelId="{EE9C1D57-F0BE-4046-AADC-5CBF05F8389F}" type="pres">
      <dgm:prSet presAssocID="{530FA0B0-CD99-4562-A2F3-D940CCD18BB7}" presName="parTx" presStyleLbl="revTx" presStyleIdx="2" presStyleCnt="5">
        <dgm:presLayoutVars>
          <dgm:chMax val="0"/>
          <dgm:chPref val="0"/>
        </dgm:presLayoutVars>
      </dgm:prSet>
      <dgm:spPr/>
    </dgm:pt>
    <dgm:pt modelId="{32991E75-CF3C-43A5-8E17-0CB9447A82EB}" type="pres">
      <dgm:prSet presAssocID="{0108FB6D-C3A9-46AD-A39F-5055214989F3}" presName="sibTrans" presStyleCnt="0"/>
      <dgm:spPr/>
    </dgm:pt>
    <dgm:pt modelId="{1C9522EE-9190-4388-B1D9-A5DB0F284773}" type="pres">
      <dgm:prSet presAssocID="{E127A258-E424-4825-9718-9094E19D57A5}" presName="compNode" presStyleCnt="0"/>
      <dgm:spPr/>
    </dgm:pt>
    <dgm:pt modelId="{F0AB4563-DCF9-4B10-BE41-3E8BD5C1ACBF}" type="pres">
      <dgm:prSet presAssocID="{E127A258-E424-4825-9718-9094E19D57A5}" presName="bgRect" presStyleLbl="bgShp" presStyleIdx="3" presStyleCnt="4"/>
      <dgm:spPr/>
    </dgm:pt>
    <dgm:pt modelId="{A518020E-1D3B-4A83-97DC-27933A84A871}" type="pres">
      <dgm:prSet presAssocID="{E127A258-E424-4825-9718-9094E19D57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1514906-BBF2-45F2-B81E-F6399C96618B}" type="pres">
      <dgm:prSet presAssocID="{E127A258-E424-4825-9718-9094E19D57A5}" presName="spaceRect" presStyleCnt="0"/>
      <dgm:spPr/>
    </dgm:pt>
    <dgm:pt modelId="{9D7EABF6-F697-44D7-8D85-154171E8AD41}" type="pres">
      <dgm:prSet presAssocID="{E127A258-E424-4825-9718-9094E19D57A5}" presName="parTx" presStyleLbl="revTx" presStyleIdx="3" presStyleCnt="5">
        <dgm:presLayoutVars>
          <dgm:chMax val="0"/>
          <dgm:chPref val="0"/>
        </dgm:presLayoutVars>
      </dgm:prSet>
      <dgm:spPr/>
    </dgm:pt>
    <dgm:pt modelId="{71477E20-3AD0-456F-B3BC-322423A04C73}" type="pres">
      <dgm:prSet presAssocID="{E127A258-E424-4825-9718-9094E19D57A5}" presName="desTx" presStyleLbl="revTx" presStyleIdx="4" presStyleCnt="5">
        <dgm:presLayoutVars/>
      </dgm:prSet>
      <dgm:spPr/>
    </dgm:pt>
  </dgm:ptLst>
  <dgm:cxnLst>
    <dgm:cxn modelId="{C3224A02-0496-42FF-A89B-312B68685074}" srcId="{B1758E65-C24F-46B4-89A5-213D8ACBDC72}" destId="{E127A258-E424-4825-9718-9094E19D57A5}" srcOrd="3" destOrd="0" parTransId="{4FF4788A-6CCE-4FCD-A931-3D61F385A5E6}" sibTransId="{28BEBFDC-4CE2-412D-A447-338161D57C49}"/>
    <dgm:cxn modelId="{B649A312-9095-4EB3-8C3D-D3A3ADD60C64}" type="presOf" srcId="{CCBB4D43-8E67-405D-B32D-5BB302C46914}" destId="{6E3A9908-9A0C-4955-A91E-0296BBA80860}" srcOrd="0" destOrd="0" presId="urn:microsoft.com/office/officeart/2018/2/layout/IconVerticalSolidList"/>
    <dgm:cxn modelId="{43078225-EFEC-44F1-B12D-EB711F03B416}" type="presOf" srcId="{B1758E65-C24F-46B4-89A5-213D8ACBDC72}" destId="{74E64364-3FC1-46AC-B176-69B67A017A35}" srcOrd="0" destOrd="0" presId="urn:microsoft.com/office/officeart/2018/2/layout/IconVerticalSolidList"/>
    <dgm:cxn modelId="{054DDB3A-CC96-4FA3-9365-26F596BD71F3}" type="presOf" srcId="{3F2ABAEF-AB54-4E33-A28D-A573AB7B0FEA}" destId="{71477E20-3AD0-456F-B3BC-322423A04C73}" srcOrd="0" destOrd="0" presId="urn:microsoft.com/office/officeart/2018/2/layout/IconVerticalSolidList"/>
    <dgm:cxn modelId="{E164573F-8A60-4A01-9193-B20CAAB91DC3}" type="presOf" srcId="{530FA0B0-CD99-4562-A2F3-D940CCD18BB7}" destId="{EE9C1D57-F0BE-4046-AADC-5CBF05F8389F}" srcOrd="0" destOrd="0" presId="urn:microsoft.com/office/officeart/2018/2/layout/IconVerticalSolidList"/>
    <dgm:cxn modelId="{76EFAA47-BD33-42B9-A627-BDB69E4E0658}" srcId="{B1758E65-C24F-46B4-89A5-213D8ACBDC72}" destId="{457878C2-08BA-4B1D-B5F1-69F116DF7D9C}" srcOrd="1" destOrd="0" parTransId="{57B133A1-6A76-433F-BE3C-0C3BD2CC6265}" sibTransId="{BA6914F6-D201-403F-8F37-6A52C72DF8B1}"/>
    <dgm:cxn modelId="{A040AF9F-E850-466C-B8E0-62665FA6D069}" srcId="{B1758E65-C24F-46B4-89A5-213D8ACBDC72}" destId="{530FA0B0-CD99-4562-A2F3-D940CCD18BB7}" srcOrd="2" destOrd="0" parTransId="{BC3735D4-CD40-4100-83B8-FD4EFAB39B1E}" sibTransId="{0108FB6D-C3A9-46AD-A39F-5055214989F3}"/>
    <dgm:cxn modelId="{DCF3AADF-F687-472B-B1D3-97776342F458}" type="presOf" srcId="{E127A258-E424-4825-9718-9094E19D57A5}" destId="{9D7EABF6-F697-44D7-8D85-154171E8AD41}" srcOrd="0" destOrd="0" presId="urn:microsoft.com/office/officeart/2018/2/layout/IconVerticalSolidList"/>
    <dgm:cxn modelId="{80BB39E8-CAEE-42FC-9B26-CAFECA87E24E}" type="presOf" srcId="{457878C2-08BA-4B1D-B5F1-69F116DF7D9C}" destId="{8DAD2C3F-1798-4190-B1CD-4A8D5E378EBE}" srcOrd="0" destOrd="0" presId="urn:microsoft.com/office/officeart/2018/2/layout/IconVerticalSolidList"/>
    <dgm:cxn modelId="{F3D5A1EB-4661-4F0D-9117-EF98D62C219F}" srcId="{B1758E65-C24F-46B4-89A5-213D8ACBDC72}" destId="{CCBB4D43-8E67-405D-B32D-5BB302C46914}" srcOrd="0" destOrd="0" parTransId="{E5051CC9-9959-421C-8348-977091D82E0F}" sibTransId="{BBBB5336-8451-4C47-9931-E19C670DA213}"/>
    <dgm:cxn modelId="{44BE41F9-C28D-45C2-BB40-D2F2020D408F}" srcId="{E127A258-E424-4825-9718-9094E19D57A5}" destId="{3F2ABAEF-AB54-4E33-A28D-A573AB7B0FEA}" srcOrd="0" destOrd="0" parTransId="{BCE266CF-1E47-4EC3-AB7E-CC5D9FD98CD4}" sibTransId="{CB7A609F-7066-4E97-B22F-18FCD1C62082}"/>
    <dgm:cxn modelId="{C3F64454-1C48-4AA0-A7BB-3E6BEF7B7AF7}" type="presParOf" srcId="{74E64364-3FC1-46AC-B176-69B67A017A35}" destId="{C6DCC6FA-6693-4F28-8627-6EBF4AA342E9}" srcOrd="0" destOrd="0" presId="urn:microsoft.com/office/officeart/2018/2/layout/IconVerticalSolidList"/>
    <dgm:cxn modelId="{A2979065-6783-450A-8488-9CE13F796664}" type="presParOf" srcId="{C6DCC6FA-6693-4F28-8627-6EBF4AA342E9}" destId="{3237A445-E606-42CE-9051-1EF9D23EFD91}" srcOrd="0" destOrd="0" presId="urn:microsoft.com/office/officeart/2018/2/layout/IconVerticalSolidList"/>
    <dgm:cxn modelId="{F6921E29-34C9-44F4-B5D3-9470EC7206D3}" type="presParOf" srcId="{C6DCC6FA-6693-4F28-8627-6EBF4AA342E9}" destId="{79ECC0AF-0CF5-45B6-9F0B-85759207C0DA}" srcOrd="1" destOrd="0" presId="urn:microsoft.com/office/officeart/2018/2/layout/IconVerticalSolidList"/>
    <dgm:cxn modelId="{53293860-0D01-4E1A-AD0F-67A136EF623D}" type="presParOf" srcId="{C6DCC6FA-6693-4F28-8627-6EBF4AA342E9}" destId="{540F76CF-6578-40C3-81DF-77324130F55A}" srcOrd="2" destOrd="0" presId="urn:microsoft.com/office/officeart/2018/2/layout/IconVerticalSolidList"/>
    <dgm:cxn modelId="{1602F16C-21AB-4FCD-852F-E2286C9D7129}" type="presParOf" srcId="{C6DCC6FA-6693-4F28-8627-6EBF4AA342E9}" destId="{6E3A9908-9A0C-4955-A91E-0296BBA80860}" srcOrd="3" destOrd="0" presId="urn:microsoft.com/office/officeart/2018/2/layout/IconVerticalSolidList"/>
    <dgm:cxn modelId="{242821F5-F59F-44C2-96CC-473095A47DF2}" type="presParOf" srcId="{74E64364-3FC1-46AC-B176-69B67A017A35}" destId="{FAB1248F-3A4F-4966-8738-312BD226B8A3}" srcOrd="1" destOrd="0" presId="urn:microsoft.com/office/officeart/2018/2/layout/IconVerticalSolidList"/>
    <dgm:cxn modelId="{655903CC-6590-464D-AF89-418CF6317EBE}" type="presParOf" srcId="{74E64364-3FC1-46AC-B176-69B67A017A35}" destId="{7207A112-D15F-4C92-916B-47FAD304466D}" srcOrd="2" destOrd="0" presId="urn:microsoft.com/office/officeart/2018/2/layout/IconVerticalSolidList"/>
    <dgm:cxn modelId="{DEF7F39B-71A7-488A-B887-1E6DD683FDE7}" type="presParOf" srcId="{7207A112-D15F-4C92-916B-47FAD304466D}" destId="{8B349E3B-4116-4E96-B1CD-3EDDA8C844D8}" srcOrd="0" destOrd="0" presId="urn:microsoft.com/office/officeart/2018/2/layout/IconVerticalSolidList"/>
    <dgm:cxn modelId="{A70D7BAA-2EE5-4E8A-9C6B-6D2E808DD404}" type="presParOf" srcId="{7207A112-D15F-4C92-916B-47FAD304466D}" destId="{E83DAAD4-06B5-4253-8B53-CD0498C0C6BE}" srcOrd="1" destOrd="0" presId="urn:microsoft.com/office/officeart/2018/2/layout/IconVerticalSolidList"/>
    <dgm:cxn modelId="{BCB95758-8E94-418E-A224-1D85F1637E81}" type="presParOf" srcId="{7207A112-D15F-4C92-916B-47FAD304466D}" destId="{70A8FBBA-BE1C-45DE-9E50-11FBB267EC69}" srcOrd="2" destOrd="0" presId="urn:microsoft.com/office/officeart/2018/2/layout/IconVerticalSolidList"/>
    <dgm:cxn modelId="{D24C2383-8D00-4FCB-B5DB-F77A7BBC2D54}" type="presParOf" srcId="{7207A112-D15F-4C92-916B-47FAD304466D}" destId="{8DAD2C3F-1798-4190-B1CD-4A8D5E378EBE}" srcOrd="3" destOrd="0" presId="urn:microsoft.com/office/officeart/2018/2/layout/IconVerticalSolidList"/>
    <dgm:cxn modelId="{C48FBECA-F54C-4B41-B7A6-85B7863A47CB}" type="presParOf" srcId="{74E64364-3FC1-46AC-B176-69B67A017A35}" destId="{957F75B3-0765-4342-A473-FEEB6A653F59}" srcOrd="3" destOrd="0" presId="urn:microsoft.com/office/officeart/2018/2/layout/IconVerticalSolidList"/>
    <dgm:cxn modelId="{AD00E3B5-BAAA-44A7-8E69-197F822DDAF1}" type="presParOf" srcId="{74E64364-3FC1-46AC-B176-69B67A017A35}" destId="{6CCF8FB3-EE65-49B7-8D9E-194ED986BDE6}" srcOrd="4" destOrd="0" presId="urn:microsoft.com/office/officeart/2018/2/layout/IconVerticalSolidList"/>
    <dgm:cxn modelId="{6D85F0E3-575F-4D6E-A6D5-5B2E873DBA8D}" type="presParOf" srcId="{6CCF8FB3-EE65-49B7-8D9E-194ED986BDE6}" destId="{6BE04341-D681-47D2-851F-166042DCACF3}" srcOrd="0" destOrd="0" presId="urn:microsoft.com/office/officeart/2018/2/layout/IconVerticalSolidList"/>
    <dgm:cxn modelId="{D299DE23-2AB6-4272-92A0-1B676B680ADE}" type="presParOf" srcId="{6CCF8FB3-EE65-49B7-8D9E-194ED986BDE6}" destId="{6A2AB789-4EF4-4B70-970B-4C6ED51EC39F}" srcOrd="1" destOrd="0" presId="urn:microsoft.com/office/officeart/2018/2/layout/IconVerticalSolidList"/>
    <dgm:cxn modelId="{7566677E-3201-436E-8F82-CE9A7D10C45D}" type="presParOf" srcId="{6CCF8FB3-EE65-49B7-8D9E-194ED986BDE6}" destId="{097A9E0F-72B0-43C8-9EC8-17497E87D2DA}" srcOrd="2" destOrd="0" presId="urn:microsoft.com/office/officeart/2018/2/layout/IconVerticalSolidList"/>
    <dgm:cxn modelId="{E23A5A38-C399-452F-A0B5-8ADCA6839BDD}" type="presParOf" srcId="{6CCF8FB3-EE65-49B7-8D9E-194ED986BDE6}" destId="{EE9C1D57-F0BE-4046-AADC-5CBF05F8389F}" srcOrd="3" destOrd="0" presId="urn:microsoft.com/office/officeart/2018/2/layout/IconVerticalSolidList"/>
    <dgm:cxn modelId="{3377DB87-6B7B-4378-8206-20FD46000A79}" type="presParOf" srcId="{74E64364-3FC1-46AC-B176-69B67A017A35}" destId="{32991E75-CF3C-43A5-8E17-0CB9447A82EB}" srcOrd="5" destOrd="0" presId="urn:microsoft.com/office/officeart/2018/2/layout/IconVerticalSolidList"/>
    <dgm:cxn modelId="{D8A38093-52AA-45E8-809A-472AA8A835FD}" type="presParOf" srcId="{74E64364-3FC1-46AC-B176-69B67A017A35}" destId="{1C9522EE-9190-4388-B1D9-A5DB0F284773}" srcOrd="6" destOrd="0" presId="urn:microsoft.com/office/officeart/2018/2/layout/IconVerticalSolidList"/>
    <dgm:cxn modelId="{B8048494-0A1E-49EF-A5B2-485E692D34AF}" type="presParOf" srcId="{1C9522EE-9190-4388-B1D9-A5DB0F284773}" destId="{F0AB4563-DCF9-4B10-BE41-3E8BD5C1ACBF}" srcOrd="0" destOrd="0" presId="urn:microsoft.com/office/officeart/2018/2/layout/IconVerticalSolidList"/>
    <dgm:cxn modelId="{D59B8ACB-2B40-4762-ADD9-3080496DD086}" type="presParOf" srcId="{1C9522EE-9190-4388-B1D9-A5DB0F284773}" destId="{A518020E-1D3B-4A83-97DC-27933A84A871}" srcOrd="1" destOrd="0" presId="urn:microsoft.com/office/officeart/2018/2/layout/IconVerticalSolidList"/>
    <dgm:cxn modelId="{7B133C8B-2689-4AC5-802D-38F8A6D382B8}" type="presParOf" srcId="{1C9522EE-9190-4388-B1D9-A5DB0F284773}" destId="{31514906-BBF2-45F2-B81E-F6399C96618B}" srcOrd="2" destOrd="0" presId="urn:microsoft.com/office/officeart/2018/2/layout/IconVerticalSolidList"/>
    <dgm:cxn modelId="{C5788654-C17F-42F3-B7EB-DB0DB8F038BE}" type="presParOf" srcId="{1C9522EE-9190-4388-B1D9-A5DB0F284773}" destId="{9D7EABF6-F697-44D7-8D85-154171E8AD41}" srcOrd="3" destOrd="0" presId="urn:microsoft.com/office/officeart/2018/2/layout/IconVerticalSolidList"/>
    <dgm:cxn modelId="{344FB44B-AE59-4768-BB28-A726B96A6266}" type="presParOf" srcId="{1C9522EE-9190-4388-B1D9-A5DB0F284773}" destId="{71477E20-3AD0-456F-B3BC-322423A04C7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EB531-831D-4457-8C9C-2F567A84D7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4005F5-7B32-436A-A6C1-ED9A2CC2EF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Approximately 4,000 medications are covered </a:t>
          </a:r>
        </a:p>
      </dgm:t>
    </dgm:pt>
    <dgm:pt modelId="{5EAD86EF-2BCF-4147-88D2-85E59B92889E}" type="parTrans" cxnId="{2A66CF83-56E0-4DBE-B217-DA3646EDA412}">
      <dgm:prSet/>
      <dgm:spPr/>
      <dgm:t>
        <a:bodyPr/>
        <a:lstStyle/>
        <a:p>
          <a:endParaRPr lang="en-US"/>
        </a:p>
      </dgm:t>
    </dgm:pt>
    <dgm:pt modelId="{5257A3C8-E5E9-4AF5-A198-967BBBB4BDAA}" type="sibTrans" cxnId="{2A66CF83-56E0-4DBE-B217-DA3646EDA412}">
      <dgm:prSet/>
      <dgm:spPr/>
      <dgm:t>
        <a:bodyPr/>
        <a:lstStyle/>
        <a:p>
          <a:endParaRPr lang="en-US"/>
        </a:p>
      </dgm:t>
    </dgm:pt>
    <dgm:pt modelId="{83F00A3B-30FC-4ACE-8322-CD9A3055C5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 2,700 pharmacies are in-network</a:t>
          </a:r>
        </a:p>
      </dgm:t>
    </dgm:pt>
    <dgm:pt modelId="{6C65ED1E-47D5-42EB-AF5C-378ED73CCC43}" type="parTrans" cxnId="{6B64D965-CC31-4821-BA87-5459BF2A28AF}">
      <dgm:prSet/>
      <dgm:spPr/>
      <dgm:t>
        <a:bodyPr/>
        <a:lstStyle/>
        <a:p>
          <a:endParaRPr lang="en-US"/>
        </a:p>
      </dgm:t>
    </dgm:pt>
    <dgm:pt modelId="{6B348E80-3D3E-422F-91D6-7DE34CCE3E55}" type="sibTrans" cxnId="{6B64D965-CC31-4821-BA87-5459BF2A28AF}">
      <dgm:prSet/>
      <dgm:spPr/>
      <dgm:t>
        <a:bodyPr/>
        <a:lstStyle/>
        <a:p>
          <a:endParaRPr lang="en-US"/>
        </a:p>
      </dgm:t>
    </dgm:pt>
    <dgm:pt modelId="{515E6A47-9C91-4DC8-B92A-18D37B920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Covered drugs must be listed on the SPBP drug formulary and billed by an in-network pharmacy</a:t>
          </a:r>
        </a:p>
      </dgm:t>
    </dgm:pt>
    <dgm:pt modelId="{B6DB7E17-93EA-44E6-9FA5-5B1D9D0D456D}" type="parTrans" cxnId="{E5195096-AF81-4526-94F4-F719713A7730}">
      <dgm:prSet/>
      <dgm:spPr/>
      <dgm:t>
        <a:bodyPr/>
        <a:lstStyle/>
        <a:p>
          <a:endParaRPr lang="en-US"/>
        </a:p>
      </dgm:t>
    </dgm:pt>
    <dgm:pt modelId="{C108AFD5-C629-45F6-8C60-3CBD3300F9A6}" type="sibTrans" cxnId="{E5195096-AF81-4526-94F4-F719713A7730}">
      <dgm:prSet/>
      <dgm:spPr/>
      <dgm:t>
        <a:bodyPr/>
        <a:lstStyle/>
        <a:p>
          <a:endParaRPr lang="en-US"/>
        </a:p>
      </dgm:t>
    </dgm:pt>
    <dgm:pt modelId="{84BBEDA5-1594-4A82-89CB-4FFA7A1F4901}" type="pres">
      <dgm:prSet presAssocID="{EE3EB531-831D-4457-8C9C-2F567A84D7D0}" presName="root" presStyleCnt="0">
        <dgm:presLayoutVars>
          <dgm:dir/>
          <dgm:resizeHandles val="exact"/>
        </dgm:presLayoutVars>
      </dgm:prSet>
      <dgm:spPr/>
    </dgm:pt>
    <dgm:pt modelId="{9A1D1D9E-E945-4B04-99C6-444AF80334E1}" type="pres">
      <dgm:prSet presAssocID="{3B4005F5-7B32-436A-A6C1-ED9A2CC2EF7C}" presName="compNode" presStyleCnt="0"/>
      <dgm:spPr/>
    </dgm:pt>
    <dgm:pt modelId="{527566AD-F42A-4F15-AF74-1DE37E2B1131}" type="pres">
      <dgm:prSet presAssocID="{3B4005F5-7B32-436A-A6C1-ED9A2CC2EF7C}" presName="bgRect" presStyleLbl="bgShp" presStyleIdx="0" presStyleCnt="3"/>
      <dgm:spPr/>
    </dgm:pt>
    <dgm:pt modelId="{0C16A084-EB42-4179-ACE3-4BA55EEC6420}" type="pres">
      <dgm:prSet presAssocID="{3B4005F5-7B32-436A-A6C1-ED9A2CC2EF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ABA1612-4523-4413-8F64-A3EED89DC709}" type="pres">
      <dgm:prSet presAssocID="{3B4005F5-7B32-436A-A6C1-ED9A2CC2EF7C}" presName="spaceRect" presStyleCnt="0"/>
      <dgm:spPr/>
    </dgm:pt>
    <dgm:pt modelId="{AB21CA42-2398-444C-9858-8C5865F2F3ED}" type="pres">
      <dgm:prSet presAssocID="{3B4005F5-7B32-436A-A6C1-ED9A2CC2EF7C}" presName="parTx" presStyleLbl="revTx" presStyleIdx="0" presStyleCnt="3">
        <dgm:presLayoutVars>
          <dgm:chMax val="0"/>
          <dgm:chPref val="0"/>
        </dgm:presLayoutVars>
      </dgm:prSet>
      <dgm:spPr/>
    </dgm:pt>
    <dgm:pt modelId="{CCC80CF5-20C8-4236-B27D-37F02DBA4164}" type="pres">
      <dgm:prSet presAssocID="{5257A3C8-E5E9-4AF5-A198-967BBBB4BDAA}" presName="sibTrans" presStyleCnt="0"/>
      <dgm:spPr/>
    </dgm:pt>
    <dgm:pt modelId="{6979D1B8-5BBC-448A-885C-93387EB54A48}" type="pres">
      <dgm:prSet presAssocID="{83F00A3B-30FC-4ACE-8322-CD9A3055C53E}" presName="compNode" presStyleCnt="0"/>
      <dgm:spPr/>
    </dgm:pt>
    <dgm:pt modelId="{291631A6-1459-413D-93D7-5C0CC5486C00}" type="pres">
      <dgm:prSet presAssocID="{83F00A3B-30FC-4ACE-8322-CD9A3055C53E}" presName="bgRect" presStyleLbl="bgShp" presStyleIdx="1" presStyleCnt="3"/>
      <dgm:spPr/>
    </dgm:pt>
    <dgm:pt modelId="{861B06B1-B94E-409A-8BF8-6910AEB6E4C9}" type="pres">
      <dgm:prSet presAssocID="{83F00A3B-30FC-4ACE-8322-CD9A3055C5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57A5489C-6C28-4A0D-BA24-B2C0B5686AAB}" type="pres">
      <dgm:prSet presAssocID="{83F00A3B-30FC-4ACE-8322-CD9A3055C53E}" presName="spaceRect" presStyleCnt="0"/>
      <dgm:spPr/>
    </dgm:pt>
    <dgm:pt modelId="{AC546B7E-D923-47E1-A6C8-0BA4025F923C}" type="pres">
      <dgm:prSet presAssocID="{83F00A3B-30FC-4ACE-8322-CD9A3055C53E}" presName="parTx" presStyleLbl="revTx" presStyleIdx="1" presStyleCnt="3">
        <dgm:presLayoutVars>
          <dgm:chMax val="0"/>
          <dgm:chPref val="0"/>
        </dgm:presLayoutVars>
      </dgm:prSet>
      <dgm:spPr/>
    </dgm:pt>
    <dgm:pt modelId="{B07F2EE5-1673-43D3-A424-99468A817D6E}" type="pres">
      <dgm:prSet presAssocID="{6B348E80-3D3E-422F-91D6-7DE34CCE3E55}" presName="sibTrans" presStyleCnt="0"/>
      <dgm:spPr/>
    </dgm:pt>
    <dgm:pt modelId="{7657B1B4-6CAC-4993-A0BA-36A5AF917DEB}" type="pres">
      <dgm:prSet presAssocID="{515E6A47-9C91-4DC8-B92A-18D37B920499}" presName="compNode" presStyleCnt="0"/>
      <dgm:spPr/>
    </dgm:pt>
    <dgm:pt modelId="{B8240DE1-3502-429A-A976-BAFA7BF97AD5}" type="pres">
      <dgm:prSet presAssocID="{515E6A47-9C91-4DC8-B92A-18D37B920499}" presName="bgRect" presStyleLbl="bgShp" presStyleIdx="2" presStyleCnt="3"/>
      <dgm:spPr/>
    </dgm:pt>
    <dgm:pt modelId="{D7EBB01E-1E5F-4E18-ADAE-DBD274704CC8}" type="pres">
      <dgm:prSet presAssocID="{515E6A47-9C91-4DC8-B92A-18D37B9204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B18669A-7328-4CB0-924A-23E6BDA96C3C}" type="pres">
      <dgm:prSet presAssocID="{515E6A47-9C91-4DC8-B92A-18D37B920499}" presName="spaceRect" presStyleCnt="0"/>
      <dgm:spPr/>
    </dgm:pt>
    <dgm:pt modelId="{4559A1F1-C4E6-4958-BC9E-3C3A5DF38545}" type="pres">
      <dgm:prSet presAssocID="{515E6A47-9C91-4DC8-B92A-18D37B9204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B64D965-CC31-4821-BA87-5459BF2A28AF}" srcId="{EE3EB531-831D-4457-8C9C-2F567A84D7D0}" destId="{83F00A3B-30FC-4ACE-8322-CD9A3055C53E}" srcOrd="1" destOrd="0" parTransId="{6C65ED1E-47D5-42EB-AF5C-378ED73CCC43}" sibTransId="{6B348E80-3D3E-422F-91D6-7DE34CCE3E55}"/>
    <dgm:cxn modelId="{4DE4E348-DDEC-4280-BDE7-10F15238399C}" type="presOf" srcId="{515E6A47-9C91-4DC8-B92A-18D37B920499}" destId="{4559A1F1-C4E6-4958-BC9E-3C3A5DF38545}" srcOrd="0" destOrd="0" presId="urn:microsoft.com/office/officeart/2018/2/layout/IconVerticalSolidList"/>
    <dgm:cxn modelId="{6E1CDB4A-FC50-4E24-A265-0FBB11187337}" type="presOf" srcId="{3B4005F5-7B32-436A-A6C1-ED9A2CC2EF7C}" destId="{AB21CA42-2398-444C-9858-8C5865F2F3ED}" srcOrd="0" destOrd="0" presId="urn:microsoft.com/office/officeart/2018/2/layout/IconVerticalSolidList"/>
    <dgm:cxn modelId="{8410A76F-17BE-435A-9837-CB3948572901}" type="presOf" srcId="{83F00A3B-30FC-4ACE-8322-CD9A3055C53E}" destId="{AC546B7E-D923-47E1-A6C8-0BA4025F923C}" srcOrd="0" destOrd="0" presId="urn:microsoft.com/office/officeart/2018/2/layout/IconVerticalSolidList"/>
    <dgm:cxn modelId="{6A2AF46F-EC9E-4B34-B243-14348F651970}" type="presOf" srcId="{EE3EB531-831D-4457-8C9C-2F567A84D7D0}" destId="{84BBEDA5-1594-4A82-89CB-4FFA7A1F4901}" srcOrd="0" destOrd="0" presId="urn:microsoft.com/office/officeart/2018/2/layout/IconVerticalSolidList"/>
    <dgm:cxn modelId="{2A66CF83-56E0-4DBE-B217-DA3646EDA412}" srcId="{EE3EB531-831D-4457-8C9C-2F567A84D7D0}" destId="{3B4005F5-7B32-436A-A6C1-ED9A2CC2EF7C}" srcOrd="0" destOrd="0" parTransId="{5EAD86EF-2BCF-4147-88D2-85E59B92889E}" sibTransId="{5257A3C8-E5E9-4AF5-A198-967BBBB4BDAA}"/>
    <dgm:cxn modelId="{E5195096-AF81-4526-94F4-F719713A7730}" srcId="{EE3EB531-831D-4457-8C9C-2F567A84D7D0}" destId="{515E6A47-9C91-4DC8-B92A-18D37B920499}" srcOrd="2" destOrd="0" parTransId="{B6DB7E17-93EA-44E6-9FA5-5B1D9D0D456D}" sibTransId="{C108AFD5-C629-45F6-8C60-3CBD3300F9A6}"/>
    <dgm:cxn modelId="{30994FF3-42A1-4665-B47D-BEC86AF29E4D}" type="presParOf" srcId="{84BBEDA5-1594-4A82-89CB-4FFA7A1F4901}" destId="{9A1D1D9E-E945-4B04-99C6-444AF80334E1}" srcOrd="0" destOrd="0" presId="urn:microsoft.com/office/officeart/2018/2/layout/IconVerticalSolidList"/>
    <dgm:cxn modelId="{35D8F216-2B5C-4E0C-8D49-30FD928DD5FC}" type="presParOf" srcId="{9A1D1D9E-E945-4B04-99C6-444AF80334E1}" destId="{527566AD-F42A-4F15-AF74-1DE37E2B1131}" srcOrd="0" destOrd="0" presId="urn:microsoft.com/office/officeart/2018/2/layout/IconVerticalSolidList"/>
    <dgm:cxn modelId="{A22F76C7-3BF1-4353-8FBE-ADE3B6A6ED02}" type="presParOf" srcId="{9A1D1D9E-E945-4B04-99C6-444AF80334E1}" destId="{0C16A084-EB42-4179-ACE3-4BA55EEC6420}" srcOrd="1" destOrd="0" presId="urn:microsoft.com/office/officeart/2018/2/layout/IconVerticalSolidList"/>
    <dgm:cxn modelId="{25AC1965-57FF-4A75-A2B9-DD01F765EACA}" type="presParOf" srcId="{9A1D1D9E-E945-4B04-99C6-444AF80334E1}" destId="{AABA1612-4523-4413-8F64-A3EED89DC709}" srcOrd="2" destOrd="0" presId="urn:microsoft.com/office/officeart/2018/2/layout/IconVerticalSolidList"/>
    <dgm:cxn modelId="{5F95C132-1CAE-4477-A792-55FC525BD2F1}" type="presParOf" srcId="{9A1D1D9E-E945-4B04-99C6-444AF80334E1}" destId="{AB21CA42-2398-444C-9858-8C5865F2F3ED}" srcOrd="3" destOrd="0" presId="urn:microsoft.com/office/officeart/2018/2/layout/IconVerticalSolidList"/>
    <dgm:cxn modelId="{C0565E52-3037-4742-8EED-758D2E9270F9}" type="presParOf" srcId="{84BBEDA5-1594-4A82-89CB-4FFA7A1F4901}" destId="{CCC80CF5-20C8-4236-B27D-37F02DBA4164}" srcOrd="1" destOrd="0" presId="urn:microsoft.com/office/officeart/2018/2/layout/IconVerticalSolidList"/>
    <dgm:cxn modelId="{D4F2CCB8-9DB9-4460-BD4C-36D7A46F73F6}" type="presParOf" srcId="{84BBEDA5-1594-4A82-89CB-4FFA7A1F4901}" destId="{6979D1B8-5BBC-448A-885C-93387EB54A48}" srcOrd="2" destOrd="0" presId="urn:microsoft.com/office/officeart/2018/2/layout/IconVerticalSolidList"/>
    <dgm:cxn modelId="{C8E22905-70C9-4336-ADCC-EA5316EBF39F}" type="presParOf" srcId="{6979D1B8-5BBC-448A-885C-93387EB54A48}" destId="{291631A6-1459-413D-93D7-5C0CC5486C00}" srcOrd="0" destOrd="0" presId="urn:microsoft.com/office/officeart/2018/2/layout/IconVerticalSolidList"/>
    <dgm:cxn modelId="{86FA17F0-963A-44AF-9D0B-CD16EF7D4599}" type="presParOf" srcId="{6979D1B8-5BBC-448A-885C-93387EB54A48}" destId="{861B06B1-B94E-409A-8BF8-6910AEB6E4C9}" srcOrd="1" destOrd="0" presId="urn:microsoft.com/office/officeart/2018/2/layout/IconVerticalSolidList"/>
    <dgm:cxn modelId="{83D345BD-4C2C-4238-83F2-FC11BD2A1F3E}" type="presParOf" srcId="{6979D1B8-5BBC-448A-885C-93387EB54A48}" destId="{57A5489C-6C28-4A0D-BA24-B2C0B5686AAB}" srcOrd="2" destOrd="0" presId="urn:microsoft.com/office/officeart/2018/2/layout/IconVerticalSolidList"/>
    <dgm:cxn modelId="{AB8F832E-C8FB-4902-B37D-A7A220918A02}" type="presParOf" srcId="{6979D1B8-5BBC-448A-885C-93387EB54A48}" destId="{AC546B7E-D923-47E1-A6C8-0BA4025F923C}" srcOrd="3" destOrd="0" presId="urn:microsoft.com/office/officeart/2018/2/layout/IconVerticalSolidList"/>
    <dgm:cxn modelId="{E86D302E-BEDD-4D46-BBBD-913159FC2DCB}" type="presParOf" srcId="{84BBEDA5-1594-4A82-89CB-4FFA7A1F4901}" destId="{B07F2EE5-1673-43D3-A424-99468A817D6E}" srcOrd="3" destOrd="0" presId="urn:microsoft.com/office/officeart/2018/2/layout/IconVerticalSolidList"/>
    <dgm:cxn modelId="{F88D39CB-3C6F-41CE-9F5F-BF9F6A8A8429}" type="presParOf" srcId="{84BBEDA5-1594-4A82-89CB-4FFA7A1F4901}" destId="{7657B1B4-6CAC-4993-A0BA-36A5AF917DEB}" srcOrd="4" destOrd="0" presId="urn:microsoft.com/office/officeart/2018/2/layout/IconVerticalSolidList"/>
    <dgm:cxn modelId="{30EFA1D3-8ACE-44E0-A92F-D10D4CEA0DF1}" type="presParOf" srcId="{7657B1B4-6CAC-4993-A0BA-36A5AF917DEB}" destId="{B8240DE1-3502-429A-A976-BAFA7BF97AD5}" srcOrd="0" destOrd="0" presId="urn:microsoft.com/office/officeart/2018/2/layout/IconVerticalSolidList"/>
    <dgm:cxn modelId="{37DDAE2A-21B3-46ED-8646-BF7C8BDC283E}" type="presParOf" srcId="{7657B1B4-6CAC-4993-A0BA-36A5AF917DEB}" destId="{D7EBB01E-1E5F-4E18-ADAE-DBD274704CC8}" srcOrd="1" destOrd="0" presId="urn:microsoft.com/office/officeart/2018/2/layout/IconVerticalSolidList"/>
    <dgm:cxn modelId="{3864F10F-41C9-467B-B87C-F9C0DF44D976}" type="presParOf" srcId="{7657B1B4-6CAC-4993-A0BA-36A5AF917DEB}" destId="{5B18669A-7328-4CB0-924A-23E6BDA96C3C}" srcOrd="2" destOrd="0" presId="urn:microsoft.com/office/officeart/2018/2/layout/IconVerticalSolidList"/>
    <dgm:cxn modelId="{27B6BEAD-58BA-4730-97C1-6E81A288548E}" type="presParOf" srcId="{7657B1B4-6CAC-4993-A0BA-36A5AF917DEB}" destId="{4559A1F1-C4E6-4958-BC9E-3C3A5DF385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35D08-FCC9-4C0C-949D-7A92E1D37BF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0E0086F-5C5B-436B-AC41-A930F7CA2C27}">
      <dgm:prSet/>
      <dgm:spPr/>
      <dgm:t>
        <a:bodyPr/>
        <a:lstStyle/>
        <a:p>
          <a:r>
            <a:rPr lang="en-US"/>
            <a:t>For uninsured individuals</a:t>
          </a:r>
        </a:p>
      </dgm:t>
    </dgm:pt>
    <dgm:pt modelId="{BEF8C3AF-4739-496E-9728-C2E65411EA1E}" type="parTrans" cxnId="{170D9F2A-9007-4E1B-BD15-754DCC5B1A52}">
      <dgm:prSet/>
      <dgm:spPr/>
      <dgm:t>
        <a:bodyPr/>
        <a:lstStyle/>
        <a:p>
          <a:endParaRPr lang="en-US"/>
        </a:p>
      </dgm:t>
    </dgm:pt>
    <dgm:pt modelId="{F09C7783-255A-405C-B7AD-D964DDA266C6}" type="sibTrans" cxnId="{170D9F2A-9007-4E1B-BD15-754DCC5B1A52}">
      <dgm:prSet/>
      <dgm:spPr/>
      <dgm:t>
        <a:bodyPr/>
        <a:lstStyle/>
        <a:p>
          <a:endParaRPr lang="en-US"/>
        </a:p>
      </dgm:t>
    </dgm:pt>
    <dgm:pt modelId="{DEEB39FD-5521-4618-9713-115B389A626D}">
      <dgm:prSet/>
      <dgm:spPr/>
      <dgm:t>
        <a:bodyPr/>
        <a:lstStyle/>
        <a:p>
          <a:r>
            <a:rPr lang="en-US"/>
            <a:t>SPBP will pay the full cost of covered medications</a:t>
          </a:r>
        </a:p>
      </dgm:t>
    </dgm:pt>
    <dgm:pt modelId="{DAE390FC-7C87-4405-A293-76D11D3B2C22}" type="parTrans" cxnId="{48B0EE88-5827-4523-A1FB-2664A31E158A}">
      <dgm:prSet/>
      <dgm:spPr/>
      <dgm:t>
        <a:bodyPr/>
        <a:lstStyle/>
        <a:p>
          <a:endParaRPr lang="en-US"/>
        </a:p>
      </dgm:t>
    </dgm:pt>
    <dgm:pt modelId="{9240D622-3251-497D-88BA-82D5FA119B9D}" type="sibTrans" cxnId="{48B0EE88-5827-4523-A1FB-2664A31E158A}">
      <dgm:prSet/>
      <dgm:spPr/>
      <dgm:t>
        <a:bodyPr/>
        <a:lstStyle/>
        <a:p>
          <a:endParaRPr lang="en-US"/>
        </a:p>
      </dgm:t>
    </dgm:pt>
    <dgm:pt modelId="{A61105CE-3E30-47CA-A3F2-7B479325CA68}">
      <dgm:prSet/>
      <dgm:spPr/>
      <dgm:t>
        <a:bodyPr/>
        <a:lstStyle/>
        <a:p>
          <a:r>
            <a:rPr lang="en-US"/>
            <a:t>For individuals with other insurance</a:t>
          </a:r>
        </a:p>
      </dgm:t>
    </dgm:pt>
    <dgm:pt modelId="{E252CF11-814E-4CF6-9276-C2637C1C1548}" type="parTrans" cxnId="{3B67AE83-C46F-45C1-8AAA-E9B8468776D8}">
      <dgm:prSet/>
      <dgm:spPr/>
      <dgm:t>
        <a:bodyPr/>
        <a:lstStyle/>
        <a:p>
          <a:endParaRPr lang="en-US"/>
        </a:p>
      </dgm:t>
    </dgm:pt>
    <dgm:pt modelId="{0BB592B3-F556-41B1-9C83-A448632D2719}" type="sibTrans" cxnId="{3B67AE83-C46F-45C1-8AAA-E9B8468776D8}">
      <dgm:prSet/>
      <dgm:spPr/>
      <dgm:t>
        <a:bodyPr/>
        <a:lstStyle/>
        <a:p>
          <a:endParaRPr lang="en-US"/>
        </a:p>
      </dgm:t>
    </dgm:pt>
    <dgm:pt modelId="{28D5463C-C4AF-4E1E-B239-16B0F28EC419}">
      <dgm:prSet/>
      <dgm:spPr/>
      <dgm:t>
        <a:bodyPr/>
        <a:lstStyle/>
        <a:p>
          <a:r>
            <a:rPr lang="en-US"/>
            <a:t>SPBP will cover out of pocket costs (i.e. deductibles, copays) for clients secondary to the other insurance plan(s)</a:t>
          </a:r>
        </a:p>
      </dgm:t>
    </dgm:pt>
    <dgm:pt modelId="{57AEBCDA-CE50-4221-A2B8-7BC04DD0306C}" type="parTrans" cxnId="{C342CDF9-AAA0-4431-B04D-73B1C1AF857A}">
      <dgm:prSet/>
      <dgm:spPr/>
      <dgm:t>
        <a:bodyPr/>
        <a:lstStyle/>
        <a:p>
          <a:endParaRPr lang="en-US"/>
        </a:p>
      </dgm:t>
    </dgm:pt>
    <dgm:pt modelId="{C4710918-3DB8-4DB4-BF64-17E8661C22A8}" type="sibTrans" cxnId="{C342CDF9-AAA0-4431-B04D-73B1C1AF857A}">
      <dgm:prSet/>
      <dgm:spPr/>
      <dgm:t>
        <a:bodyPr/>
        <a:lstStyle/>
        <a:p>
          <a:endParaRPr lang="en-US"/>
        </a:p>
      </dgm:t>
    </dgm:pt>
    <dgm:pt modelId="{3DC8B048-636A-4B97-AF33-7B4A1A640BF7}">
      <dgm:prSet/>
      <dgm:spPr/>
      <dgm:t>
        <a:bodyPr/>
        <a:lstStyle/>
        <a:p>
          <a:r>
            <a:rPr lang="en-US"/>
            <a:t>SPBP will pay the full cost for drugs not covered by the primary plan if they are listed on the SPBP drug formulary</a:t>
          </a:r>
        </a:p>
      </dgm:t>
    </dgm:pt>
    <dgm:pt modelId="{14DFC61C-7630-4628-A489-BE3917534D53}" type="parTrans" cxnId="{B547C7E6-0118-4FA2-9AC2-BC489EA304AA}">
      <dgm:prSet/>
      <dgm:spPr/>
      <dgm:t>
        <a:bodyPr/>
        <a:lstStyle/>
        <a:p>
          <a:endParaRPr lang="en-US"/>
        </a:p>
      </dgm:t>
    </dgm:pt>
    <dgm:pt modelId="{577E51CB-75F4-4073-9325-7F8333C0BA15}" type="sibTrans" cxnId="{B547C7E6-0118-4FA2-9AC2-BC489EA304AA}">
      <dgm:prSet/>
      <dgm:spPr/>
      <dgm:t>
        <a:bodyPr/>
        <a:lstStyle/>
        <a:p>
          <a:endParaRPr lang="en-US"/>
        </a:p>
      </dgm:t>
    </dgm:pt>
    <dgm:pt modelId="{2B1C1EA5-B34F-4FFC-B114-70B8436EE33F}">
      <dgm:prSet/>
      <dgm:spPr/>
      <dgm:t>
        <a:bodyPr/>
        <a:lstStyle/>
        <a:p>
          <a:r>
            <a:rPr lang="en-US"/>
            <a:t>All other prescription coverage must be billed prior to SPBP</a:t>
          </a:r>
        </a:p>
      </dgm:t>
    </dgm:pt>
    <dgm:pt modelId="{647D9FE8-ED3F-4C3B-B737-36371C000C9E}" type="parTrans" cxnId="{4EEA2D52-2518-41C0-9C57-653D96E3D1BB}">
      <dgm:prSet/>
      <dgm:spPr/>
      <dgm:t>
        <a:bodyPr/>
        <a:lstStyle/>
        <a:p>
          <a:endParaRPr lang="en-US"/>
        </a:p>
      </dgm:t>
    </dgm:pt>
    <dgm:pt modelId="{F02D7C81-5A5E-4D28-836F-F4C90B4CC249}" type="sibTrans" cxnId="{4EEA2D52-2518-41C0-9C57-653D96E3D1BB}">
      <dgm:prSet/>
      <dgm:spPr/>
      <dgm:t>
        <a:bodyPr/>
        <a:lstStyle/>
        <a:p>
          <a:endParaRPr lang="en-US"/>
        </a:p>
      </dgm:t>
    </dgm:pt>
    <dgm:pt modelId="{49FBBA68-F2F0-454D-8D3A-8D9E63466FC0}" type="pres">
      <dgm:prSet presAssocID="{A7235D08-FCC9-4C0C-949D-7A92E1D37BFE}" presName="linear" presStyleCnt="0">
        <dgm:presLayoutVars>
          <dgm:dir/>
          <dgm:animLvl val="lvl"/>
          <dgm:resizeHandles val="exact"/>
        </dgm:presLayoutVars>
      </dgm:prSet>
      <dgm:spPr/>
    </dgm:pt>
    <dgm:pt modelId="{BC6813E7-50C3-440F-B73C-82B80AB59967}" type="pres">
      <dgm:prSet presAssocID="{10E0086F-5C5B-436B-AC41-A930F7CA2C27}" presName="parentLin" presStyleCnt="0"/>
      <dgm:spPr/>
    </dgm:pt>
    <dgm:pt modelId="{5AFF4D07-26C2-4DAB-AED8-BE0F9B6E0EE2}" type="pres">
      <dgm:prSet presAssocID="{10E0086F-5C5B-436B-AC41-A930F7CA2C27}" presName="parentLeftMargin" presStyleLbl="node1" presStyleIdx="0" presStyleCnt="2"/>
      <dgm:spPr/>
    </dgm:pt>
    <dgm:pt modelId="{354BEA48-7A74-4096-A0A4-9FAA168F7912}" type="pres">
      <dgm:prSet presAssocID="{10E0086F-5C5B-436B-AC41-A930F7CA2C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FF3B45-2671-4EFB-B327-DDDD41BEF29D}" type="pres">
      <dgm:prSet presAssocID="{10E0086F-5C5B-436B-AC41-A930F7CA2C27}" presName="negativeSpace" presStyleCnt="0"/>
      <dgm:spPr/>
    </dgm:pt>
    <dgm:pt modelId="{A26AB103-A7C7-4CFA-A170-32069B548FC4}" type="pres">
      <dgm:prSet presAssocID="{10E0086F-5C5B-436B-AC41-A930F7CA2C27}" presName="childText" presStyleLbl="conFgAcc1" presStyleIdx="0" presStyleCnt="2">
        <dgm:presLayoutVars>
          <dgm:bulletEnabled val="1"/>
        </dgm:presLayoutVars>
      </dgm:prSet>
      <dgm:spPr/>
    </dgm:pt>
    <dgm:pt modelId="{E91934EB-13B2-4BF1-B402-F8ED4A45E253}" type="pres">
      <dgm:prSet presAssocID="{F09C7783-255A-405C-B7AD-D964DDA266C6}" presName="spaceBetweenRectangles" presStyleCnt="0"/>
      <dgm:spPr/>
    </dgm:pt>
    <dgm:pt modelId="{E3EB6971-9B29-463B-B5F8-FCE65D7425B6}" type="pres">
      <dgm:prSet presAssocID="{A61105CE-3E30-47CA-A3F2-7B479325CA68}" presName="parentLin" presStyleCnt="0"/>
      <dgm:spPr/>
    </dgm:pt>
    <dgm:pt modelId="{0DE574D2-AEE6-44FF-A8D5-3F4EB1FB9E36}" type="pres">
      <dgm:prSet presAssocID="{A61105CE-3E30-47CA-A3F2-7B479325CA68}" presName="parentLeftMargin" presStyleLbl="node1" presStyleIdx="0" presStyleCnt="2"/>
      <dgm:spPr/>
    </dgm:pt>
    <dgm:pt modelId="{EA6AA9E3-6E5E-4B3E-B787-9E0ABB4D236D}" type="pres">
      <dgm:prSet presAssocID="{A61105CE-3E30-47CA-A3F2-7B479325CA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32C6C1-8020-46B6-8315-B118B55AB736}" type="pres">
      <dgm:prSet presAssocID="{A61105CE-3E30-47CA-A3F2-7B479325CA68}" presName="negativeSpace" presStyleCnt="0"/>
      <dgm:spPr/>
    </dgm:pt>
    <dgm:pt modelId="{CC1FEBFF-C252-4970-8A7B-B2203C4DCC53}" type="pres">
      <dgm:prSet presAssocID="{A61105CE-3E30-47CA-A3F2-7B479325CA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C7DF24-9E7F-459D-9B1B-7E300D79D804}" type="presOf" srcId="{DEEB39FD-5521-4618-9713-115B389A626D}" destId="{A26AB103-A7C7-4CFA-A170-32069B548FC4}" srcOrd="0" destOrd="0" presId="urn:microsoft.com/office/officeart/2005/8/layout/list1"/>
    <dgm:cxn modelId="{170D9F2A-9007-4E1B-BD15-754DCC5B1A52}" srcId="{A7235D08-FCC9-4C0C-949D-7A92E1D37BFE}" destId="{10E0086F-5C5B-436B-AC41-A930F7CA2C27}" srcOrd="0" destOrd="0" parTransId="{BEF8C3AF-4739-496E-9728-C2E65411EA1E}" sibTransId="{F09C7783-255A-405C-B7AD-D964DDA266C6}"/>
    <dgm:cxn modelId="{A721F83C-4624-4309-8700-E3964658D83B}" type="presOf" srcId="{3DC8B048-636A-4B97-AF33-7B4A1A640BF7}" destId="{CC1FEBFF-C252-4970-8A7B-B2203C4DCC53}" srcOrd="0" destOrd="1" presId="urn:microsoft.com/office/officeart/2005/8/layout/list1"/>
    <dgm:cxn modelId="{40DCFC4F-F9CB-4993-BC78-1C823DD1BE2F}" type="presOf" srcId="{A7235D08-FCC9-4C0C-949D-7A92E1D37BFE}" destId="{49FBBA68-F2F0-454D-8D3A-8D9E63466FC0}" srcOrd="0" destOrd="0" presId="urn:microsoft.com/office/officeart/2005/8/layout/list1"/>
    <dgm:cxn modelId="{4EEA2D52-2518-41C0-9C57-653D96E3D1BB}" srcId="{A61105CE-3E30-47CA-A3F2-7B479325CA68}" destId="{2B1C1EA5-B34F-4FFC-B114-70B8436EE33F}" srcOrd="2" destOrd="0" parTransId="{647D9FE8-ED3F-4C3B-B737-36371C000C9E}" sibTransId="{F02D7C81-5A5E-4D28-836F-F4C90B4CC249}"/>
    <dgm:cxn modelId="{07901357-DB0D-4AEB-8FEA-7B561C359254}" type="presOf" srcId="{2B1C1EA5-B34F-4FFC-B114-70B8436EE33F}" destId="{CC1FEBFF-C252-4970-8A7B-B2203C4DCC53}" srcOrd="0" destOrd="2" presId="urn:microsoft.com/office/officeart/2005/8/layout/list1"/>
    <dgm:cxn modelId="{1B7FCD7B-BA9C-4AE7-B1E3-FD67F3A5A515}" type="presOf" srcId="{A61105CE-3E30-47CA-A3F2-7B479325CA68}" destId="{0DE574D2-AEE6-44FF-A8D5-3F4EB1FB9E36}" srcOrd="0" destOrd="0" presId="urn:microsoft.com/office/officeart/2005/8/layout/list1"/>
    <dgm:cxn modelId="{3B67AE83-C46F-45C1-8AAA-E9B8468776D8}" srcId="{A7235D08-FCC9-4C0C-949D-7A92E1D37BFE}" destId="{A61105CE-3E30-47CA-A3F2-7B479325CA68}" srcOrd="1" destOrd="0" parTransId="{E252CF11-814E-4CF6-9276-C2637C1C1548}" sibTransId="{0BB592B3-F556-41B1-9C83-A448632D2719}"/>
    <dgm:cxn modelId="{7FB48588-42C6-4793-81BE-FC8A4BD20061}" type="presOf" srcId="{10E0086F-5C5B-436B-AC41-A930F7CA2C27}" destId="{354BEA48-7A74-4096-A0A4-9FAA168F7912}" srcOrd="1" destOrd="0" presId="urn:microsoft.com/office/officeart/2005/8/layout/list1"/>
    <dgm:cxn modelId="{48B0EE88-5827-4523-A1FB-2664A31E158A}" srcId="{10E0086F-5C5B-436B-AC41-A930F7CA2C27}" destId="{DEEB39FD-5521-4618-9713-115B389A626D}" srcOrd="0" destOrd="0" parTransId="{DAE390FC-7C87-4405-A293-76D11D3B2C22}" sibTransId="{9240D622-3251-497D-88BA-82D5FA119B9D}"/>
    <dgm:cxn modelId="{651FA88A-5E6B-4DFF-AAE3-B6CB71D988C8}" type="presOf" srcId="{28D5463C-C4AF-4E1E-B239-16B0F28EC419}" destId="{CC1FEBFF-C252-4970-8A7B-B2203C4DCC53}" srcOrd="0" destOrd="0" presId="urn:microsoft.com/office/officeart/2005/8/layout/list1"/>
    <dgm:cxn modelId="{D20EBBBB-9699-43CC-BF0B-095410C5D5A5}" type="presOf" srcId="{10E0086F-5C5B-436B-AC41-A930F7CA2C27}" destId="{5AFF4D07-26C2-4DAB-AED8-BE0F9B6E0EE2}" srcOrd="0" destOrd="0" presId="urn:microsoft.com/office/officeart/2005/8/layout/list1"/>
    <dgm:cxn modelId="{B547C7E6-0118-4FA2-9AC2-BC489EA304AA}" srcId="{A61105CE-3E30-47CA-A3F2-7B479325CA68}" destId="{3DC8B048-636A-4B97-AF33-7B4A1A640BF7}" srcOrd="1" destOrd="0" parTransId="{14DFC61C-7630-4628-A489-BE3917534D53}" sibTransId="{577E51CB-75F4-4073-9325-7F8333C0BA15}"/>
    <dgm:cxn modelId="{C342CDF9-AAA0-4431-B04D-73B1C1AF857A}" srcId="{A61105CE-3E30-47CA-A3F2-7B479325CA68}" destId="{28D5463C-C4AF-4E1E-B239-16B0F28EC419}" srcOrd="0" destOrd="0" parTransId="{57AEBCDA-CE50-4221-A2B8-7BC04DD0306C}" sibTransId="{C4710918-3DB8-4DB4-BF64-17E8661C22A8}"/>
    <dgm:cxn modelId="{E61C17FE-37F1-407D-B2ED-28EB40FE1F6E}" type="presOf" srcId="{A61105CE-3E30-47CA-A3F2-7B479325CA68}" destId="{EA6AA9E3-6E5E-4B3E-B787-9E0ABB4D236D}" srcOrd="1" destOrd="0" presId="urn:microsoft.com/office/officeart/2005/8/layout/list1"/>
    <dgm:cxn modelId="{FF6945DE-1A69-4938-A627-967B0663FE18}" type="presParOf" srcId="{49FBBA68-F2F0-454D-8D3A-8D9E63466FC0}" destId="{BC6813E7-50C3-440F-B73C-82B80AB59967}" srcOrd="0" destOrd="0" presId="urn:microsoft.com/office/officeart/2005/8/layout/list1"/>
    <dgm:cxn modelId="{5D126DE5-F558-429F-9885-F0880748F926}" type="presParOf" srcId="{BC6813E7-50C3-440F-B73C-82B80AB59967}" destId="{5AFF4D07-26C2-4DAB-AED8-BE0F9B6E0EE2}" srcOrd="0" destOrd="0" presId="urn:microsoft.com/office/officeart/2005/8/layout/list1"/>
    <dgm:cxn modelId="{6823D8FC-24F9-455A-8294-05CC11BBB6CB}" type="presParOf" srcId="{BC6813E7-50C3-440F-B73C-82B80AB59967}" destId="{354BEA48-7A74-4096-A0A4-9FAA168F7912}" srcOrd="1" destOrd="0" presId="urn:microsoft.com/office/officeart/2005/8/layout/list1"/>
    <dgm:cxn modelId="{2B529240-0B7F-4932-AE9A-C44D642C26A5}" type="presParOf" srcId="{49FBBA68-F2F0-454D-8D3A-8D9E63466FC0}" destId="{6AFF3B45-2671-4EFB-B327-DDDD41BEF29D}" srcOrd="1" destOrd="0" presId="urn:microsoft.com/office/officeart/2005/8/layout/list1"/>
    <dgm:cxn modelId="{EC54576B-901C-41DF-94B5-8B9DFD1CF9B5}" type="presParOf" srcId="{49FBBA68-F2F0-454D-8D3A-8D9E63466FC0}" destId="{A26AB103-A7C7-4CFA-A170-32069B548FC4}" srcOrd="2" destOrd="0" presId="urn:microsoft.com/office/officeart/2005/8/layout/list1"/>
    <dgm:cxn modelId="{B6FD3544-5A60-479E-8DF6-F55472228FFA}" type="presParOf" srcId="{49FBBA68-F2F0-454D-8D3A-8D9E63466FC0}" destId="{E91934EB-13B2-4BF1-B402-F8ED4A45E253}" srcOrd="3" destOrd="0" presId="urn:microsoft.com/office/officeart/2005/8/layout/list1"/>
    <dgm:cxn modelId="{30AF5623-4B34-445C-AFE0-A1DD320DC456}" type="presParOf" srcId="{49FBBA68-F2F0-454D-8D3A-8D9E63466FC0}" destId="{E3EB6971-9B29-463B-B5F8-FCE65D7425B6}" srcOrd="4" destOrd="0" presId="urn:microsoft.com/office/officeart/2005/8/layout/list1"/>
    <dgm:cxn modelId="{29FCF164-5B2A-484E-B916-3EB93C1AF4A6}" type="presParOf" srcId="{E3EB6971-9B29-463B-B5F8-FCE65D7425B6}" destId="{0DE574D2-AEE6-44FF-A8D5-3F4EB1FB9E36}" srcOrd="0" destOrd="0" presId="urn:microsoft.com/office/officeart/2005/8/layout/list1"/>
    <dgm:cxn modelId="{AFCD60A4-38EF-4628-968B-B0F2997682D0}" type="presParOf" srcId="{E3EB6971-9B29-463B-B5F8-FCE65D7425B6}" destId="{EA6AA9E3-6E5E-4B3E-B787-9E0ABB4D236D}" srcOrd="1" destOrd="0" presId="urn:microsoft.com/office/officeart/2005/8/layout/list1"/>
    <dgm:cxn modelId="{0F3A1D5F-3F29-4767-BABA-DD8B1136FFD1}" type="presParOf" srcId="{49FBBA68-F2F0-454D-8D3A-8D9E63466FC0}" destId="{AD32C6C1-8020-46B6-8315-B118B55AB736}" srcOrd="5" destOrd="0" presId="urn:microsoft.com/office/officeart/2005/8/layout/list1"/>
    <dgm:cxn modelId="{AB210E4B-3053-4FDA-9693-79555B4D61EA}" type="presParOf" srcId="{49FBBA68-F2F0-454D-8D3A-8D9E63466FC0}" destId="{CC1FEBFF-C252-4970-8A7B-B2203C4DCC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0DE5B8-E2CC-4709-B156-A755442A84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4C579D-1999-4038-AB4C-AFBED4A5BB64}">
      <dgm:prSet/>
      <dgm:spPr/>
      <dgm:t>
        <a:bodyPr/>
        <a:lstStyle/>
        <a:p>
          <a:r>
            <a:rPr lang="en-US" dirty="0"/>
            <a:t>Goal of the program is to improve medication adherence of clients through pharmacist led consultations with providers and clients directly</a:t>
          </a:r>
        </a:p>
      </dgm:t>
    </dgm:pt>
    <dgm:pt modelId="{C6E6AFE7-75AD-4BC6-9101-42BD46FF6684}" type="parTrans" cxnId="{AD807443-9E70-4C46-9276-5315D8D78197}">
      <dgm:prSet/>
      <dgm:spPr/>
      <dgm:t>
        <a:bodyPr/>
        <a:lstStyle/>
        <a:p>
          <a:endParaRPr lang="en-US"/>
        </a:p>
      </dgm:t>
    </dgm:pt>
    <dgm:pt modelId="{67A01618-8498-46F5-BC73-B7FCDC6F7585}" type="sibTrans" cxnId="{AD807443-9E70-4C46-9276-5315D8D78197}">
      <dgm:prSet/>
      <dgm:spPr/>
      <dgm:t>
        <a:bodyPr/>
        <a:lstStyle/>
        <a:p>
          <a:endParaRPr lang="en-US"/>
        </a:p>
      </dgm:t>
    </dgm:pt>
    <dgm:pt modelId="{E999D87C-51E8-436A-8B4C-5B92A9FEFB3B}">
      <dgm:prSet/>
      <dgm:spPr/>
      <dgm:t>
        <a:bodyPr/>
        <a:lstStyle/>
        <a:p>
          <a:r>
            <a:rPr lang="en-US"/>
            <a:t>Currently reviewing adherence to:</a:t>
          </a:r>
        </a:p>
      </dgm:t>
    </dgm:pt>
    <dgm:pt modelId="{5A772BFA-CB99-4F2C-A05C-ACD48E871EE8}" type="parTrans" cxnId="{15A39D56-ACF7-40AE-98D0-0EA557645096}">
      <dgm:prSet/>
      <dgm:spPr/>
      <dgm:t>
        <a:bodyPr/>
        <a:lstStyle/>
        <a:p>
          <a:endParaRPr lang="en-US"/>
        </a:p>
      </dgm:t>
    </dgm:pt>
    <dgm:pt modelId="{3D435230-9C48-448E-BD18-057F2DE4547C}" type="sibTrans" cxnId="{15A39D56-ACF7-40AE-98D0-0EA557645096}">
      <dgm:prSet/>
      <dgm:spPr/>
      <dgm:t>
        <a:bodyPr/>
        <a:lstStyle/>
        <a:p>
          <a:endParaRPr lang="en-US"/>
        </a:p>
      </dgm:t>
    </dgm:pt>
    <dgm:pt modelId="{8A41F1F6-7536-438F-ACB7-30ACD5424B0C}">
      <dgm:prSet/>
      <dgm:spPr/>
      <dgm:t>
        <a:bodyPr/>
        <a:lstStyle/>
        <a:p>
          <a:r>
            <a:rPr lang="en-US"/>
            <a:t>HIV antiretrovirals</a:t>
          </a:r>
        </a:p>
      </dgm:t>
    </dgm:pt>
    <dgm:pt modelId="{23508653-93E4-481C-9A09-57A9FA781D1C}" type="parTrans" cxnId="{7D7887E5-3FEE-40E4-8C31-F176B9939F38}">
      <dgm:prSet/>
      <dgm:spPr/>
      <dgm:t>
        <a:bodyPr/>
        <a:lstStyle/>
        <a:p>
          <a:endParaRPr lang="en-US"/>
        </a:p>
      </dgm:t>
    </dgm:pt>
    <dgm:pt modelId="{D6F27301-B70B-4FF3-8950-58D108C7588F}" type="sibTrans" cxnId="{7D7887E5-3FEE-40E4-8C31-F176B9939F38}">
      <dgm:prSet/>
      <dgm:spPr/>
      <dgm:t>
        <a:bodyPr/>
        <a:lstStyle/>
        <a:p>
          <a:endParaRPr lang="en-US"/>
        </a:p>
      </dgm:t>
    </dgm:pt>
    <dgm:pt modelId="{AB3F49B5-2197-4BCD-85CC-D6DDD03DA1D0}">
      <dgm:prSet/>
      <dgm:spPr/>
      <dgm:t>
        <a:bodyPr/>
        <a:lstStyle/>
        <a:p>
          <a:r>
            <a:rPr lang="en-US"/>
            <a:t>Antihypertensives</a:t>
          </a:r>
        </a:p>
      </dgm:t>
    </dgm:pt>
    <dgm:pt modelId="{EF9492D6-D08B-4A49-A5B3-C3531FFAC1AC}" type="parTrans" cxnId="{D6DEBD4D-FD49-4385-A879-E91DB34BC976}">
      <dgm:prSet/>
      <dgm:spPr/>
      <dgm:t>
        <a:bodyPr/>
        <a:lstStyle/>
        <a:p>
          <a:endParaRPr lang="en-US"/>
        </a:p>
      </dgm:t>
    </dgm:pt>
    <dgm:pt modelId="{AB7EA840-1287-4D06-A4EB-F0984AA8A8B9}" type="sibTrans" cxnId="{D6DEBD4D-FD49-4385-A879-E91DB34BC976}">
      <dgm:prSet/>
      <dgm:spPr/>
      <dgm:t>
        <a:bodyPr/>
        <a:lstStyle/>
        <a:p>
          <a:endParaRPr lang="en-US"/>
        </a:p>
      </dgm:t>
    </dgm:pt>
    <dgm:pt modelId="{B9F6DC7A-226C-439A-909E-FF323D5B93EA}">
      <dgm:prSet/>
      <dgm:spPr/>
      <dgm:t>
        <a:bodyPr/>
        <a:lstStyle/>
        <a:p>
          <a:r>
            <a:rPr lang="en-US"/>
            <a:t>Antidiabetic medications</a:t>
          </a:r>
        </a:p>
      </dgm:t>
    </dgm:pt>
    <dgm:pt modelId="{BEEE6244-AB0C-41A9-B14E-80C18CFF8FCB}" type="parTrans" cxnId="{1278F985-2120-415D-8F73-CAF5AB447348}">
      <dgm:prSet/>
      <dgm:spPr/>
      <dgm:t>
        <a:bodyPr/>
        <a:lstStyle/>
        <a:p>
          <a:endParaRPr lang="en-US"/>
        </a:p>
      </dgm:t>
    </dgm:pt>
    <dgm:pt modelId="{8E73BB26-D2DB-4709-8413-F130EC4C160D}" type="sibTrans" cxnId="{1278F985-2120-415D-8F73-CAF5AB447348}">
      <dgm:prSet/>
      <dgm:spPr/>
      <dgm:t>
        <a:bodyPr/>
        <a:lstStyle/>
        <a:p>
          <a:endParaRPr lang="en-US"/>
        </a:p>
      </dgm:t>
    </dgm:pt>
    <dgm:pt modelId="{600A62E7-E890-4B7B-A895-40C2CE8DA7CF}">
      <dgm:prSet/>
      <dgm:spPr/>
      <dgm:t>
        <a:bodyPr/>
        <a:lstStyle/>
        <a:p>
          <a:r>
            <a:rPr lang="en-US"/>
            <a:t>Antidepressants</a:t>
          </a:r>
        </a:p>
      </dgm:t>
    </dgm:pt>
    <dgm:pt modelId="{A7CF1E7A-AEBB-41DD-826B-EEC074FD2B58}" type="parTrans" cxnId="{D7EFA1CC-6943-445D-8C68-038D7567CCCA}">
      <dgm:prSet/>
      <dgm:spPr/>
      <dgm:t>
        <a:bodyPr/>
        <a:lstStyle/>
        <a:p>
          <a:endParaRPr lang="en-US"/>
        </a:p>
      </dgm:t>
    </dgm:pt>
    <dgm:pt modelId="{532503AA-DF75-435C-ADBE-4319C24BA7F3}" type="sibTrans" cxnId="{D7EFA1CC-6943-445D-8C68-038D7567CCCA}">
      <dgm:prSet/>
      <dgm:spPr/>
      <dgm:t>
        <a:bodyPr/>
        <a:lstStyle/>
        <a:p>
          <a:endParaRPr lang="en-US"/>
        </a:p>
      </dgm:t>
    </dgm:pt>
    <dgm:pt modelId="{E37F9C75-452C-468F-AB7C-00A60D47A684}" type="pres">
      <dgm:prSet presAssocID="{1B0DE5B8-E2CC-4709-B156-A755442A84C3}" presName="root" presStyleCnt="0">
        <dgm:presLayoutVars>
          <dgm:dir/>
          <dgm:resizeHandles val="exact"/>
        </dgm:presLayoutVars>
      </dgm:prSet>
      <dgm:spPr/>
    </dgm:pt>
    <dgm:pt modelId="{1FF3FB37-7058-4E43-8A17-6742EC79053D}" type="pres">
      <dgm:prSet presAssocID="{CB4C579D-1999-4038-AB4C-AFBED4A5BB64}" presName="compNode" presStyleCnt="0"/>
      <dgm:spPr/>
    </dgm:pt>
    <dgm:pt modelId="{8F6A5A4C-A086-486D-953D-92C48978E75F}" type="pres">
      <dgm:prSet presAssocID="{CB4C579D-1999-4038-AB4C-AFBED4A5BB64}" presName="bgRect" presStyleLbl="bgShp" presStyleIdx="0" presStyleCnt="2"/>
      <dgm:spPr/>
    </dgm:pt>
    <dgm:pt modelId="{6C7B99A2-AE4F-4150-BA96-EFD528A5D05A}" type="pres">
      <dgm:prSet presAssocID="{CB4C579D-1999-4038-AB4C-AFBED4A5BB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E3E018E-2908-467D-8488-B6A0DCA7F471}" type="pres">
      <dgm:prSet presAssocID="{CB4C579D-1999-4038-AB4C-AFBED4A5BB64}" presName="spaceRect" presStyleCnt="0"/>
      <dgm:spPr/>
    </dgm:pt>
    <dgm:pt modelId="{FB19DA69-3E89-4B5E-917C-57A3845E6A69}" type="pres">
      <dgm:prSet presAssocID="{CB4C579D-1999-4038-AB4C-AFBED4A5BB64}" presName="parTx" presStyleLbl="revTx" presStyleIdx="0" presStyleCnt="3">
        <dgm:presLayoutVars>
          <dgm:chMax val="0"/>
          <dgm:chPref val="0"/>
        </dgm:presLayoutVars>
      </dgm:prSet>
      <dgm:spPr/>
    </dgm:pt>
    <dgm:pt modelId="{6F3A7139-65A1-4DB0-B1CB-5B223EBF03C2}" type="pres">
      <dgm:prSet presAssocID="{67A01618-8498-46F5-BC73-B7FCDC6F7585}" presName="sibTrans" presStyleCnt="0"/>
      <dgm:spPr/>
    </dgm:pt>
    <dgm:pt modelId="{8A1CC7FA-ED21-47FD-9B68-B050A8B7DDE7}" type="pres">
      <dgm:prSet presAssocID="{E999D87C-51E8-436A-8B4C-5B92A9FEFB3B}" presName="compNode" presStyleCnt="0"/>
      <dgm:spPr/>
    </dgm:pt>
    <dgm:pt modelId="{9BC02BFC-DE01-40C5-A658-8E311DDBB857}" type="pres">
      <dgm:prSet presAssocID="{E999D87C-51E8-436A-8B4C-5B92A9FEFB3B}" presName="bgRect" presStyleLbl="bgShp" presStyleIdx="1" presStyleCnt="2"/>
      <dgm:spPr/>
    </dgm:pt>
    <dgm:pt modelId="{934CCBA0-D1EA-40AE-BCB8-C9709FE3E49C}" type="pres">
      <dgm:prSet presAssocID="{E999D87C-51E8-436A-8B4C-5B92A9FEFB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13E7FC4-C7DC-48DE-ACD7-185C72A270F2}" type="pres">
      <dgm:prSet presAssocID="{E999D87C-51E8-436A-8B4C-5B92A9FEFB3B}" presName="spaceRect" presStyleCnt="0"/>
      <dgm:spPr/>
    </dgm:pt>
    <dgm:pt modelId="{A06D3379-D48D-4A2F-AD87-AFFA2410628C}" type="pres">
      <dgm:prSet presAssocID="{E999D87C-51E8-436A-8B4C-5B92A9FEFB3B}" presName="parTx" presStyleLbl="revTx" presStyleIdx="1" presStyleCnt="3">
        <dgm:presLayoutVars>
          <dgm:chMax val="0"/>
          <dgm:chPref val="0"/>
        </dgm:presLayoutVars>
      </dgm:prSet>
      <dgm:spPr/>
    </dgm:pt>
    <dgm:pt modelId="{F51FC455-8214-4825-AE7F-43CBE11CB359}" type="pres">
      <dgm:prSet presAssocID="{E999D87C-51E8-436A-8B4C-5B92A9FEFB3B}" presName="desTx" presStyleLbl="revTx" presStyleIdx="2" presStyleCnt="3">
        <dgm:presLayoutVars/>
      </dgm:prSet>
      <dgm:spPr/>
    </dgm:pt>
  </dgm:ptLst>
  <dgm:cxnLst>
    <dgm:cxn modelId="{485DFE0B-CB33-4CE5-9CF9-350A2165276B}" type="presOf" srcId="{AB3F49B5-2197-4BCD-85CC-D6DDD03DA1D0}" destId="{F51FC455-8214-4825-AE7F-43CBE11CB359}" srcOrd="0" destOrd="1" presId="urn:microsoft.com/office/officeart/2018/2/layout/IconVerticalSolidList"/>
    <dgm:cxn modelId="{AD807443-9E70-4C46-9276-5315D8D78197}" srcId="{1B0DE5B8-E2CC-4709-B156-A755442A84C3}" destId="{CB4C579D-1999-4038-AB4C-AFBED4A5BB64}" srcOrd="0" destOrd="0" parTransId="{C6E6AFE7-75AD-4BC6-9101-42BD46FF6684}" sibTransId="{67A01618-8498-46F5-BC73-B7FCDC6F7585}"/>
    <dgm:cxn modelId="{60477C46-9BED-4225-BDB7-79FCD4A0AADC}" type="presOf" srcId="{8A41F1F6-7536-438F-ACB7-30ACD5424B0C}" destId="{F51FC455-8214-4825-AE7F-43CBE11CB359}" srcOrd="0" destOrd="0" presId="urn:microsoft.com/office/officeart/2018/2/layout/IconVerticalSolidList"/>
    <dgm:cxn modelId="{6B503748-C9DF-42AC-87AB-BEF0287A7CAA}" type="presOf" srcId="{CB4C579D-1999-4038-AB4C-AFBED4A5BB64}" destId="{FB19DA69-3E89-4B5E-917C-57A3845E6A69}" srcOrd="0" destOrd="0" presId="urn:microsoft.com/office/officeart/2018/2/layout/IconVerticalSolidList"/>
    <dgm:cxn modelId="{D6DEBD4D-FD49-4385-A879-E91DB34BC976}" srcId="{E999D87C-51E8-436A-8B4C-5B92A9FEFB3B}" destId="{AB3F49B5-2197-4BCD-85CC-D6DDD03DA1D0}" srcOrd="1" destOrd="0" parTransId="{EF9492D6-D08B-4A49-A5B3-C3531FFAC1AC}" sibTransId="{AB7EA840-1287-4D06-A4EB-F0984AA8A8B9}"/>
    <dgm:cxn modelId="{15A39D56-ACF7-40AE-98D0-0EA557645096}" srcId="{1B0DE5B8-E2CC-4709-B156-A755442A84C3}" destId="{E999D87C-51E8-436A-8B4C-5B92A9FEFB3B}" srcOrd="1" destOrd="0" parTransId="{5A772BFA-CB99-4F2C-A05C-ACD48E871EE8}" sibTransId="{3D435230-9C48-448E-BD18-057F2DE4547C}"/>
    <dgm:cxn modelId="{B1588C7A-3BEF-45B1-BBF3-EF225B53B7A0}" type="presOf" srcId="{E999D87C-51E8-436A-8B4C-5B92A9FEFB3B}" destId="{A06D3379-D48D-4A2F-AD87-AFFA2410628C}" srcOrd="0" destOrd="0" presId="urn:microsoft.com/office/officeart/2018/2/layout/IconVerticalSolidList"/>
    <dgm:cxn modelId="{1278F985-2120-415D-8F73-CAF5AB447348}" srcId="{E999D87C-51E8-436A-8B4C-5B92A9FEFB3B}" destId="{B9F6DC7A-226C-439A-909E-FF323D5B93EA}" srcOrd="2" destOrd="0" parTransId="{BEEE6244-AB0C-41A9-B14E-80C18CFF8FCB}" sibTransId="{8E73BB26-D2DB-4709-8413-F130EC4C160D}"/>
    <dgm:cxn modelId="{D7EFA1CC-6943-445D-8C68-038D7567CCCA}" srcId="{E999D87C-51E8-436A-8B4C-5B92A9FEFB3B}" destId="{600A62E7-E890-4B7B-A895-40C2CE8DA7CF}" srcOrd="3" destOrd="0" parTransId="{A7CF1E7A-AEBB-41DD-826B-EEC074FD2B58}" sibTransId="{532503AA-DF75-435C-ADBE-4319C24BA7F3}"/>
    <dgm:cxn modelId="{7D7887E5-3FEE-40E4-8C31-F176B9939F38}" srcId="{E999D87C-51E8-436A-8B4C-5B92A9FEFB3B}" destId="{8A41F1F6-7536-438F-ACB7-30ACD5424B0C}" srcOrd="0" destOrd="0" parTransId="{23508653-93E4-481C-9A09-57A9FA781D1C}" sibTransId="{D6F27301-B70B-4FF3-8950-58D108C7588F}"/>
    <dgm:cxn modelId="{C83494E5-14C2-4333-BE16-1A7E1473030C}" type="presOf" srcId="{B9F6DC7A-226C-439A-909E-FF323D5B93EA}" destId="{F51FC455-8214-4825-AE7F-43CBE11CB359}" srcOrd="0" destOrd="2" presId="urn:microsoft.com/office/officeart/2018/2/layout/IconVerticalSolidList"/>
    <dgm:cxn modelId="{165008E7-EA04-4957-B5B0-6AEAED8C3B33}" type="presOf" srcId="{1B0DE5B8-E2CC-4709-B156-A755442A84C3}" destId="{E37F9C75-452C-468F-AB7C-00A60D47A684}" srcOrd="0" destOrd="0" presId="urn:microsoft.com/office/officeart/2018/2/layout/IconVerticalSolidList"/>
    <dgm:cxn modelId="{E656DEF4-163B-492D-8BB2-A90CE7017204}" type="presOf" srcId="{600A62E7-E890-4B7B-A895-40C2CE8DA7CF}" destId="{F51FC455-8214-4825-AE7F-43CBE11CB359}" srcOrd="0" destOrd="3" presId="urn:microsoft.com/office/officeart/2018/2/layout/IconVerticalSolidList"/>
    <dgm:cxn modelId="{E876CA51-D18B-4B5C-99F2-178A064F1009}" type="presParOf" srcId="{E37F9C75-452C-468F-AB7C-00A60D47A684}" destId="{1FF3FB37-7058-4E43-8A17-6742EC79053D}" srcOrd="0" destOrd="0" presId="urn:microsoft.com/office/officeart/2018/2/layout/IconVerticalSolidList"/>
    <dgm:cxn modelId="{15580328-D185-4372-AB3D-7DBADAEA73EC}" type="presParOf" srcId="{1FF3FB37-7058-4E43-8A17-6742EC79053D}" destId="{8F6A5A4C-A086-486D-953D-92C48978E75F}" srcOrd="0" destOrd="0" presId="urn:microsoft.com/office/officeart/2018/2/layout/IconVerticalSolidList"/>
    <dgm:cxn modelId="{411833CF-212F-4CD3-9CD3-9C44D05B8A5E}" type="presParOf" srcId="{1FF3FB37-7058-4E43-8A17-6742EC79053D}" destId="{6C7B99A2-AE4F-4150-BA96-EFD528A5D05A}" srcOrd="1" destOrd="0" presId="urn:microsoft.com/office/officeart/2018/2/layout/IconVerticalSolidList"/>
    <dgm:cxn modelId="{CAA1683E-F961-4E47-8029-674D49095DF1}" type="presParOf" srcId="{1FF3FB37-7058-4E43-8A17-6742EC79053D}" destId="{9E3E018E-2908-467D-8488-B6A0DCA7F471}" srcOrd="2" destOrd="0" presId="urn:microsoft.com/office/officeart/2018/2/layout/IconVerticalSolidList"/>
    <dgm:cxn modelId="{DF7DB2BD-E893-488E-8B28-534AFB69B112}" type="presParOf" srcId="{1FF3FB37-7058-4E43-8A17-6742EC79053D}" destId="{FB19DA69-3E89-4B5E-917C-57A3845E6A69}" srcOrd="3" destOrd="0" presId="urn:microsoft.com/office/officeart/2018/2/layout/IconVerticalSolidList"/>
    <dgm:cxn modelId="{F49ECF90-AC42-4B91-8CE6-75969BD945EE}" type="presParOf" srcId="{E37F9C75-452C-468F-AB7C-00A60D47A684}" destId="{6F3A7139-65A1-4DB0-B1CB-5B223EBF03C2}" srcOrd="1" destOrd="0" presId="urn:microsoft.com/office/officeart/2018/2/layout/IconVerticalSolidList"/>
    <dgm:cxn modelId="{E2D89A1B-32EA-49FB-8766-F3445D91CF0E}" type="presParOf" srcId="{E37F9C75-452C-468F-AB7C-00A60D47A684}" destId="{8A1CC7FA-ED21-47FD-9B68-B050A8B7DDE7}" srcOrd="2" destOrd="0" presId="urn:microsoft.com/office/officeart/2018/2/layout/IconVerticalSolidList"/>
    <dgm:cxn modelId="{B8ABBCF3-D65E-4DCE-B333-DC09CAEE4BFB}" type="presParOf" srcId="{8A1CC7FA-ED21-47FD-9B68-B050A8B7DDE7}" destId="{9BC02BFC-DE01-40C5-A658-8E311DDBB857}" srcOrd="0" destOrd="0" presId="urn:microsoft.com/office/officeart/2018/2/layout/IconVerticalSolidList"/>
    <dgm:cxn modelId="{EAF39045-0FED-4C64-8462-448E649F5032}" type="presParOf" srcId="{8A1CC7FA-ED21-47FD-9B68-B050A8B7DDE7}" destId="{934CCBA0-D1EA-40AE-BCB8-C9709FE3E49C}" srcOrd="1" destOrd="0" presId="urn:microsoft.com/office/officeart/2018/2/layout/IconVerticalSolidList"/>
    <dgm:cxn modelId="{E400F872-C086-4E80-B4B6-01F32FA6B3ED}" type="presParOf" srcId="{8A1CC7FA-ED21-47FD-9B68-B050A8B7DDE7}" destId="{E13E7FC4-C7DC-48DE-ACD7-185C72A270F2}" srcOrd="2" destOrd="0" presId="urn:microsoft.com/office/officeart/2018/2/layout/IconVerticalSolidList"/>
    <dgm:cxn modelId="{F62B31CB-27F6-4758-83AA-D25889492E8F}" type="presParOf" srcId="{8A1CC7FA-ED21-47FD-9B68-B050A8B7DDE7}" destId="{A06D3379-D48D-4A2F-AD87-AFFA2410628C}" srcOrd="3" destOrd="0" presId="urn:microsoft.com/office/officeart/2018/2/layout/IconVerticalSolidList"/>
    <dgm:cxn modelId="{2798D696-4735-49F2-9598-26638B598577}" type="presParOf" srcId="{8A1CC7FA-ED21-47FD-9B68-B050A8B7DDE7}" destId="{F51FC455-8214-4825-AE7F-43CBE11CB35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EB531-831D-4457-8C9C-2F567A84D7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4005F5-7B32-436A-A6C1-ED9A2CC2EF7C}">
      <dgm:prSet/>
      <dgm:spPr/>
      <dgm:t>
        <a:bodyPr/>
        <a:lstStyle/>
        <a:p>
          <a:r>
            <a:rPr lang="en-US" dirty="0"/>
            <a:t>For recipients who have no other insurance coverage</a:t>
          </a:r>
        </a:p>
      </dgm:t>
    </dgm:pt>
    <dgm:pt modelId="{5EAD86EF-2BCF-4147-88D2-85E59B92889E}" type="parTrans" cxnId="{2A66CF83-56E0-4DBE-B217-DA3646EDA412}">
      <dgm:prSet/>
      <dgm:spPr/>
      <dgm:t>
        <a:bodyPr/>
        <a:lstStyle/>
        <a:p>
          <a:endParaRPr lang="en-US"/>
        </a:p>
      </dgm:t>
    </dgm:pt>
    <dgm:pt modelId="{5257A3C8-E5E9-4AF5-A198-967BBBB4BDAA}" type="sibTrans" cxnId="{2A66CF83-56E0-4DBE-B217-DA3646EDA412}">
      <dgm:prSet/>
      <dgm:spPr/>
      <dgm:t>
        <a:bodyPr/>
        <a:lstStyle/>
        <a:p>
          <a:endParaRPr lang="en-US"/>
        </a:p>
      </dgm:t>
    </dgm:pt>
    <dgm:pt modelId="{A44B9D56-FFC2-4112-869C-B80E205926FD}">
      <dgm:prSet/>
      <dgm:spPr/>
      <dgm:t>
        <a:bodyPr/>
        <a:lstStyle/>
        <a:p>
          <a:r>
            <a:rPr lang="en-US"/>
            <a:t>Individuals with other insurance are not eligible for coverage of labs by SPBP</a:t>
          </a:r>
        </a:p>
      </dgm:t>
    </dgm:pt>
    <dgm:pt modelId="{F3BD3DE0-AAA6-4D41-B413-5E79679A3BDA}" type="parTrans" cxnId="{B4962C7F-98B0-4B83-9587-1A2A773CC5D3}">
      <dgm:prSet/>
      <dgm:spPr/>
      <dgm:t>
        <a:bodyPr/>
        <a:lstStyle/>
        <a:p>
          <a:endParaRPr lang="en-US"/>
        </a:p>
      </dgm:t>
    </dgm:pt>
    <dgm:pt modelId="{0A5812FA-D137-4E61-B36E-05F6CC2073FC}" type="sibTrans" cxnId="{B4962C7F-98B0-4B83-9587-1A2A773CC5D3}">
      <dgm:prSet/>
      <dgm:spPr/>
      <dgm:t>
        <a:bodyPr/>
        <a:lstStyle/>
        <a:p>
          <a:endParaRPr lang="en-US"/>
        </a:p>
      </dgm:t>
    </dgm:pt>
    <dgm:pt modelId="{83F00A3B-30FC-4ACE-8322-CD9A3055C53E}">
      <dgm:prSet/>
      <dgm:spPr/>
      <dgm:t>
        <a:bodyPr/>
        <a:lstStyle/>
        <a:p>
          <a:r>
            <a:rPr lang="en-US" dirty="0"/>
            <a:t>Service must be accessed through any Medicaid enrolled lab or provider that can submit lab claims electronically to SPBP using the </a:t>
          </a:r>
          <a:r>
            <a:rPr lang="en-US" dirty="0" err="1"/>
            <a:t>PROMISe</a:t>
          </a:r>
          <a:r>
            <a:rPr lang="en-US" dirty="0"/>
            <a:t> system</a:t>
          </a:r>
        </a:p>
      </dgm:t>
    </dgm:pt>
    <dgm:pt modelId="{6C65ED1E-47D5-42EB-AF5C-378ED73CCC43}" type="parTrans" cxnId="{6B64D965-CC31-4821-BA87-5459BF2A28AF}">
      <dgm:prSet/>
      <dgm:spPr/>
      <dgm:t>
        <a:bodyPr/>
        <a:lstStyle/>
        <a:p>
          <a:endParaRPr lang="en-US"/>
        </a:p>
      </dgm:t>
    </dgm:pt>
    <dgm:pt modelId="{6B348E80-3D3E-422F-91D6-7DE34CCE3E55}" type="sibTrans" cxnId="{6B64D965-CC31-4821-BA87-5459BF2A28AF}">
      <dgm:prSet/>
      <dgm:spPr/>
      <dgm:t>
        <a:bodyPr/>
        <a:lstStyle/>
        <a:p>
          <a:endParaRPr lang="en-US"/>
        </a:p>
      </dgm:t>
    </dgm:pt>
    <dgm:pt modelId="{515E6A47-9C91-4DC8-B92A-18D37B920499}">
      <dgm:prSet/>
      <dgm:spPr/>
      <dgm:t>
        <a:bodyPr/>
        <a:lstStyle/>
        <a:p>
          <a:r>
            <a:rPr lang="en-US" dirty="0"/>
            <a:t>Lab claims billed to SPBP through </a:t>
          </a:r>
          <a:r>
            <a:rPr lang="en-US" dirty="0" err="1"/>
            <a:t>PROMISe</a:t>
          </a:r>
          <a:r>
            <a:rPr lang="en-US" dirty="0"/>
            <a:t> are billed the same way that a laboratory bills Medicaid, except the </a:t>
          </a:r>
          <a:r>
            <a:rPr lang="en-US" b="1" dirty="0"/>
            <a:t>SPBP ID</a:t>
          </a:r>
          <a:r>
            <a:rPr lang="en-US" dirty="0"/>
            <a:t> is submitted for the client instead of a Medicaid ID</a:t>
          </a:r>
        </a:p>
      </dgm:t>
    </dgm:pt>
    <dgm:pt modelId="{B6DB7E17-93EA-44E6-9FA5-5B1D9D0D456D}" type="parTrans" cxnId="{E5195096-AF81-4526-94F4-F719713A7730}">
      <dgm:prSet/>
      <dgm:spPr/>
      <dgm:t>
        <a:bodyPr/>
        <a:lstStyle/>
        <a:p>
          <a:endParaRPr lang="en-US"/>
        </a:p>
      </dgm:t>
    </dgm:pt>
    <dgm:pt modelId="{C108AFD5-C629-45F6-8C60-3CBD3300F9A6}" type="sibTrans" cxnId="{E5195096-AF81-4526-94F4-F719713A7730}">
      <dgm:prSet/>
      <dgm:spPr/>
      <dgm:t>
        <a:bodyPr/>
        <a:lstStyle/>
        <a:p>
          <a:endParaRPr lang="en-US"/>
        </a:p>
      </dgm:t>
    </dgm:pt>
    <dgm:pt modelId="{84BBEDA5-1594-4A82-89CB-4FFA7A1F4901}" type="pres">
      <dgm:prSet presAssocID="{EE3EB531-831D-4457-8C9C-2F567A84D7D0}" presName="root" presStyleCnt="0">
        <dgm:presLayoutVars>
          <dgm:dir/>
          <dgm:resizeHandles val="exact"/>
        </dgm:presLayoutVars>
      </dgm:prSet>
      <dgm:spPr/>
    </dgm:pt>
    <dgm:pt modelId="{9A1D1D9E-E945-4B04-99C6-444AF80334E1}" type="pres">
      <dgm:prSet presAssocID="{3B4005F5-7B32-436A-A6C1-ED9A2CC2EF7C}" presName="compNode" presStyleCnt="0"/>
      <dgm:spPr/>
    </dgm:pt>
    <dgm:pt modelId="{527566AD-F42A-4F15-AF74-1DE37E2B1131}" type="pres">
      <dgm:prSet presAssocID="{3B4005F5-7B32-436A-A6C1-ED9A2CC2EF7C}" presName="bgRect" presStyleLbl="bgShp" presStyleIdx="0" presStyleCnt="3"/>
      <dgm:spPr/>
    </dgm:pt>
    <dgm:pt modelId="{0C16A084-EB42-4179-ACE3-4BA55EEC6420}" type="pres">
      <dgm:prSet presAssocID="{3B4005F5-7B32-436A-A6C1-ED9A2CC2EF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BA1612-4523-4413-8F64-A3EED89DC709}" type="pres">
      <dgm:prSet presAssocID="{3B4005F5-7B32-436A-A6C1-ED9A2CC2EF7C}" presName="spaceRect" presStyleCnt="0"/>
      <dgm:spPr/>
    </dgm:pt>
    <dgm:pt modelId="{AB21CA42-2398-444C-9858-8C5865F2F3ED}" type="pres">
      <dgm:prSet presAssocID="{3B4005F5-7B32-436A-A6C1-ED9A2CC2EF7C}" presName="parTx" presStyleLbl="revTx" presStyleIdx="0" presStyleCnt="4">
        <dgm:presLayoutVars>
          <dgm:chMax val="0"/>
          <dgm:chPref val="0"/>
        </dgm:presLayoutVars>
      </dgm:prSet>
      <dgm:spPr/>
    </dgm:pt>
    <dgm:pt modelId="{77FDDECF-D23A-483B-92FD-4EF8CD1D8B98}" type="pres">
      <dgm:prSet presAssocID="{3B4005F5-7B32-436A-A6C1-ED9A2CC2EF7C}" presName="desTx" presStyleLbl="revTx" presStyleIdx="1" presStyleCnt="4">
        <dgm:presLayoutVars/>
      </dgm:prSet>
      <dgm:spPr/>
    </dgm:pt>
    <dgm:pt modelId="{CCC80CF5-20C8-4236-B27D-37F02DBA4164}" type="pres">
      <dgm:prSet presAssocID="{5257A3C8-E5E9-4AF5-A198-967BBBB4BDAA}" presName="sibTrans" presStyleCnt="0"/>
      <dgm:spPr/>
    </dgm:pt>
    <dgm:pt modelId="{6979D1B8-5BBC-448A-885C-93387EB54A48}" type="pres">
      <dgm:prSet presAssocID="{83F00A3B-30FC-4ACE-8322-CD9A3055C53E}" presName="compNode" presStyleCnt="0"/>
      <dgm:spPr/>
    </dgm:pt>
    <dgm:pt modelId="{291631A6-1459-413D-93D7-5C0CC5486C00}" type="pres">
      <dgm:prSet presAssocID="{83F00A3B-30FC-4ACE-8322-CD9A3055C53E}" presName="bgRect" presStyleLbl="bgShp" presStyleIdx="1" presStyleCnt="3"/>
      <dgm:spPr/>
    </dgm:pt>
    <dgm:pt modelId="{861B06B1-B94E-409A-8BF8-6910AEB6E4C9}" type="pres">
      <dgm:prSet presAssocID="{83F00A3B-30FC-4ACE-8322-CD9A3055C5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57A5489C-6C28-4A0D-BA24-B2C0B5686AAB}" type="pres">
      <dgm:prSet presAssocID="{83F00A3B-30FC-4ACE-8322-CD9A3055C53E}" presName="spaceRect" presStyleCnt="0"/>
      <dgm:spPr/>
    </dgm:pt>
    <dgm:pt modelId="{AC546B7E-D923-47E1-A6C8-0BA4025F923C}" type="pres">
      <dgm:prSet presAssocID="{83F00A3B-30FC-4ACE-8322-CD9A3055C53E}" presName="parTx" presStyleLbl="revTx" presStyleIdx="2" presStyleCnt="4">
        <dgm:presLayoutVars>
          <dgm:chMax val="0"/>
          <dgm:chPref val="0"/>
        </dgm:presLayoutVars>
      </dgm:prSet>
      <dgm:spPr/>
    </dgm:pt>
    <dgm:pt modelId="{B07F2EE5-1673-43D3-A424-99468A817D6E}" type="pres">
      <dgm:prSet presAssocID="{6B348E80-3D3E-422F-91D6-7DE34CCE3E55}" presName="sibTrans" presStyleCnt="0"/>
      <dgm:spPr/>
    </dgm:pt>
    <dgm:pt modelId="{7657B1B4-6CAC-4993-A0BA-36A5AF917DEB}" type="pres">
      <dgm:prSet presAssocID="{515E6A47-9C91-4DC8-B92A-18D37B920499}" presName="compNode" presStyleCnt="0"/>
      <dgm:spPr/>
    </dgm:pt>
    <dgm:pt modelId="{B8240DE1-3502-429A-A976-BAFA7BF97AD5}" type="pres">
      <dgm:prSet presAssocID="{515E6A47-9C91-4DC8-B92A-18D37B920499}" presName="bgRect" presStyleLbl="bgShp" presStyleIdx="2" presStyleCnt="3"/>
      <dgm:spPr/>
    </dgm:pt>
    <dgm:pt modelId="{D7EBB01E-1E5F-4E18-ADAE-DBD274704CC8}" type="pres">
      <dgm:prSet presAssocID="{515E6A47-9C91-4DC8-B92A-18D37B9204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B18669A-7328-4CB0-924A-23E6BDA96C3C}" type="pres">
      <dgm:prSet presAssocID="{515E6A47-9C91-4DC8-B92A-18D37B920499}" presName="spaceRect" presStyleCnt="0"/>
      <dgm:spPr/>
    </dgm:pt>
    <dgm:pt modelId="{4559A1F1-C4E6-4958-BC9E-3C3A5DF38545}" type="pres">
      <dgm:prSet presAssocID="{515E6A47-9C91-4DC8-B92A-18D37B92049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64D965-CC31-4821-BA87-5459BF2A28AF}" srcId="{EE3EB531-831D-4457-8C9C-2F567A84D7D0}" destId="{83F00A3B-30FC-4ACE-8322-CD9A3055C53E}" srcOrd="1" destOrd="0" parTransId="{6C65ED1E-47D5-42EB-AF5C-378ED73CCC43}" sibTransId="{6B348E80-3D3E-422F-91D6-7DE34CCE3E55}"/>
    <dgm:cxn modelId="{4DE4E348-DDEC-4280-BDE7-10F15238399C}" type="presOf" srcId="{515E6A47-9C91-4DC8-B92A-18D37B920499}" destId="{4559A1F1-C4E6-4958-BC9E-3C3A5DF38545}" srcOrd="0" destOrd="0" presId="urn:microsoft.com/office/officeart/2018/2/layout/IconVerticalSolidList"/>
    <dgm:cxn modelId="{6E1CDB4A-FC50-4E24-A265-0FBB11187337}" type="presOf" srcId="{3B4005F5-7B32-436A-A6C1-ED9A2CC2EF7C}" destId="{AB21CA42-2398-444C-9858-8C5865F2F3ED}" srcOrd="0" destOrd="0" presId="urn:microsoft.com/office/officeart/2018/2/layout/IconVerticalSolidList"/>
    <dgm:cxn modelId="{8410A76F-17BE-435A-9837-CB3948572901}" type="presOf" srcId="{83F00A3B-30FC-4ACE-8322-CD9A3055C53E}" destId="{AC546B7E-D923-47E1-A6C8-0BA4025F923C}" srcOrd="0" destOrd="0" presId="urn:microsoft.com/office/officeart/2018/2/layout/IconVerticalSolidList"/>
    <dgm:cxn modelId="{6A2AF46F-EC9E-4B34-B243-14348F651970}" type="presOf" srcId="{EE3EB531-831D-4457-8C9C-2F567A84D7D0}" destId="{84BBEDA5-1594-4A82-89CB-4FFA7A1F4901}" srcOrd="0" destOrd="0" presId="urn:microsoft.com/office/officeart/2018/2/layout/IconVerticalSolidList"/>
    <dgm:cxn modelId="{B4962C7F-98B0-4B83-9587-1A2A773CC5D3}" srcId="{3B4005F5-7B32-436A-A6C1-ED9A2CC2EF7C}" destId="{A44B9D56-FFC2-4112-869C-B80E205926FD}" srcOrd="0" destOrd="0" parTransId="{F3BD3DE0-AAA6-4D41-B413-5E79679A3BDA}" sibTransId="{0A5812FA-D137-4E61-B36E-05F6CC2073FC}"/>
    <dgm:cxn modelId="{2A66CF83-56E0-4DBE-B217-DA3646EDA412}" srcId="{EE3EB531-831D-4457-8C9C-2F567A84D7D0}" destId="{3B4005F5-7B32-436A-A6C1-ED9A2CC2EF7C}" srcOrd="0" destOrd="0" parTransId="{5EAD86EF-2BCF-4147-88D2-85E59B92889E}" sibTransId="{5257A3C8-E5E9-4AF5-A198-967BBBB4BDAA}"/>
    <dgm:cxn modelId="{E5195096-AF81-4526-94F4-F719713A7730}" srcId="{EE3EB531-831D-4457-8C9C-2F567A84D7D0}" destId="{515E6A47-9C91-4DC8-B92A-18D37B920499}" srcOrd="2" destOrd="0" parTransId="{B6DB7E17-93EA-44E6-9FA5-5B1D9D0D456D}" sibTransId="{C108AFD5-C629-45F6-8C60-3CBD3300F9A6}"/>
    <dgm:cxn modelId="{04AC26EF-7B6B-4EC0-A93C-89A9F2E3869B}" type="presOf" srcId="{A44B9D56-FFC2-4112-869C-B80E205926FD}" destId="{77FDDECF-D23A-483B-92FD-4EF8CD1D8B98}" srcOrd="0" destOrd="0" presId="urn:microsoft.com/office/officeart/2018/2/layout/IconVerticalSolidList"/>
    <dgm:cxn modelId="{30994FF3-42A1-4665-B47D-BEC86AF29E4D}" type="presParOf" srcId="{84BBEDA5-1594-4A82-89CB-4FFA7A1F4901}" destId="{9A1D1D9E-E945-4B04-99C6-444AF80334E1}" srcOrd="0" destOrd="0" presId="urn:microsoft.com/office/officeart/2018/2/layout/IconVerticalSolidList"/>
    <dgm:cxn modelId="{35D8F216-2B5C-4E0C-8D49-30FD928DD5FC}" type="presParOf" srcId="{9A1D1D9E-E945-4B04-99C6-444AF80334E1}" destId="{527566AD-F42A-4F15-AF74-1DE37E2B1131}" srcOrd="0" destOrd="0" presId="urn:microsoft.com/office/officeart/2018/2/layout/IconVerticalSolidList"/>
    <dgm:cxn modelId="{A22F76C7-3BF1-4353-8FBE-ADE3B6A6ED02}" type="presParOf" srcId="{9A1D1D9E-E945-4B04-99C6-444AF80334E1}" destId="{0C16A084-EB42-4179-ACE3-4BA55EEC6420}" srcOrd="1" destOrd="0" presId="urn:microsoft.com/office/officeart/2018/2/layout/IconVerticalSolidList"/>
    <dgm:cxn modelId="{25AC1965-57FF-4A75-A2B9-DD01F765EACA}" type="presParOf" srcId="{9A1D1D9E-E945-4B04-99C6-444AF80334E1}" destId="{AABA1612-4523-4413-8F64-A3EED89DC709}" srcOrd="2" destOrd="0" presId="urn:microsoft.com/office/officeart/2018/2/layout/IconVerticalSolidList"/>
    <dgm:cxn modelId="{5F95C132-1CAE-4477-A792-55FC525BD2F1}" type="presParOf" srcId="{9A1D1D9E-E945-4B04-99C6-444AF80334E1}" destId="{AB21CA42-2398-444C-9858-8C5865F2F3ED}" srcOrd="3" destOrd="0" presId="urn:microsoft.com/office/officeart/2018/2/layout/IconVerticalSolidList"/>
    <dgm:cxn modelId="{CCF11CCE-7A4B-4AF6-8BB2-8885EEAF88EB}" type="presParOf" srcId="{9A1D1D9E-E945-4B04-99C6-444AF80334E1}" destId="{77FDDECF-D23A-483B-92FD-4EF8CD1D8B98}" srcOrd="4" destOrd="0" presId="urn:microsoft.com/office/officeart/2018/2/layout/IconVerticalSolidList"/>
    <dgm:cxn modelId="{C0565E52-3037-4742-8EED-758D2E9270F9}" type="presParOf" srcId="{84BBEDA5-1594-4A82-89CB-4FFA7A1F4901}" destId="{CCC80CF5-20C8-4236-B27D-37F02DBA4164}" srcOrd="1" destOrd="0" presId="urn:microsoft.com/office/officeart/2018/2/layout/IconVerticalSolidList"/>
    <dgm:cxn modelId="{D4F2CCB8-9DB9-4460-BD4C-36D7A46F73F6}" type="presParOf" srcId="{84BBEDA5-1594-4A82-89CB-4FFA7A1F4901}" destId="{6979D1B8-5BBC-448A-885C-93387EB54A48}" srcOrd="2" destOrd="0" presId="urn:microsoft.com/office/officeart/2018/2/layout/IconVerticalSolidList"/>
    <dgm:cxn modelId="{C8E22905-70C9-4336-ADCC-EA5316EBF39F}" type="presParOf" srcId="{6979D1B8-5BBC-448A-885C-93387EB54A48}" destId="{291631A6-1459-413D-93D7-5C0CC5486C00}" srcOrd="0" destOrd="0" presId="urn:microsoft.com/office/officeart/2018/2/layout/IconVerticalSolidList"/>
    <dgm:cxn modelId="{86FA17F0-963A-44AF-9D0B-CD16EF7D4599}" type="presParOf" srcId="{6979D1B8-5BBC-448A-885C-93387EB54A48}" destId="{861B06B1-B94E-409A-8BF8-6910AEB6E4C9}" srcOrd="1" destOrd="0" presId="urn:microsoft.com/office/officeart/2018/2/layout/IconVerticalSolidList"/>
    <dgm:cxn modelId="{83D345BD-4C2C-4238-83F2-FC11BD2A1F3E}" type="presParOf" srcId="{6979D1B8-5BBC-448A-885C-93387EB54A48}" destId="{57A5489C-6C28-4A0D-BA24-B2C0B5686AAB}" srcOrd="2" destOrd="0" presId="urn:microsoft.com/office/officeart/2018/2/layout/IconVerticalSolidList"/>
    <dgm:cxn modelId="{AB8F832E-C8FB-4902-B37D-A7A220918A02}" type="presParOf" srcId="{6979D1B8-5BBC-448A-885C-93387EB54A48}" destId="{AC546B7E-D923-47E1-A6C8-0BA4025F923C}" srcOrd="3" destOrd="0" presId="urn:microsoft.com/office/officeart/2018/2/layout/IconVerticalSolidList"/>
    <dgm:cxn modelId="{E86D302E-BEDD-4D46-BBBD-913159FC2DCB}" type="presParOf" srcId="{84BBEDA5-1594-4A82-89CB-4FFA7A1F4901}" destId="{B07F2EE5-1673-43D3-A424-99468A817D6E}" srcOrd="3" destOrd="0" presId="urn:microsoft.com/office/officeart/2018/2/layout/IconVerticalSolidList"/>
    <dgm:cxn modelId="{F88D39CB-3C6F-41CE-9F5F-BF9F6A8A8429}" type="presParOf" srcId="{84BBEDA5-1594-4A82-89CB-4FFA7A1F4901}" destId="{7657B1B4-6CAC-4993-A0BA-36A5AF917DEB}" srcOrd="4" destOrd="0" presId="urn:microsoft.com/office/officeart/2018/2/layout/IconVerticalSolidList"/>
    <dgm:cxn modelId="{30EFA1D3-8ACE-44E0-A92F-D10D4CEA0DF1}" type="presParOf" srcId="{7657B1B4-6CAC-4993-A0BA-36A5AF917DEB}" destId="{B8240DE1-3502-429A-A976-BAFA7BF97AD5}" srcOrd="0" destOrd="0" presId="urn:microsoft.com/office/officeart/2018/2/layout/IconVerticalSolidList"/>
    <dgm:cxn modelId="{37DDAE2A-21B3-46ED-8646-BF7C8BDC283E}" type="presParOf" srcId="{7657B1B4-6CAC-4993-A0BA-36A5AF917DEB}" destId="{D7EBB01E-1E5F-4E18-ADAE-DBD274704CC8}" srcOrd="1" destOrd="0" presId="urn:microsoft.com/office/officeart/2018/2/layout/IconVerticalSolidList"/>
    <dgm:cxn modelId="{3864F10F-41C9-467B-B87C-F9C0DF44D976}" type="presParOf" srcId="{7657B1B4-6CAC-4993-A0BA-36A5AF917DEB}" destId="{5B18669A-7328-4CB0-924A-23E6BDA96C3C}" srcOrd="2" destOrd="0" presId="urn:microsoft.com/office/officeart/2018/2/layout/IconVerticalSolidList"/>
    <dgm:cxn modelId="{27B6BEAD-58BA-4730-97C1-6E81A288548E}" type="presParOf" srcId="{7657B1B4-6CAC-4993-A0BA-36A5AF917DEB}" destId="{4559A1F1-C4E6-4958-BC9E-3C3A5DF385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3EB531-831D-4457-8C9C-2F567A84D7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4005F5-7B32-436A-A6C1-ED9A2CC2EF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SPBP pays the full monthly premium for Medicare Part C (advantage) and Part D (drug) plans that have an agreement in place with SPBP</a:t>
          </a:r>
          <a:endParaRPr lang="en-US" dirty="0"/>
        </a:p>
      </dgm:t>
    </dgm:pt>
    <dgm:pt modelId="{5EAD86EF-2BCF-4147-88D2-85E59B92889E}" type="parTrans" cxnId="{2A66CF83-56E0-4DBE-B217-DA3646EDA412}">
      <dgm:prSet/>
      <dgm:spPr/>
      <dgm:t>
        <a:bodyPr/>
        <a:lstStyle/>
        <a:p>
          <a:endParaRPr lang="en-US"/>
        </a:p>
      </dgm:t>
    </dgm:pt>
    <dgm:pt modelId="{5257A3C8-E5E9-4AF5-A198-967BBBB4BDAA}" type="sibTrans" cxnId="{2A66CF83-56E0-4DBE-B217-DA3646EDA412}">
      <dgm:prSet/>
      <dgm:spPr/>
      <dgm:t>
        <a:bodyPr/>
        <a:lstStyle/>
        <a:p>
          <a:endParaRPr lang="en-US"/>
        </a:p>
      </dgm:t>
    </dgm:pt>
    <dgm:pt modelId="{83F00A3B-30FC-4ACE-8322-CD9A3055C5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SPBP will auto-enroll eligible clients into a Medicare Part D plan if the client is not already enrolled</a:t>
          </a:r>
          <a:endParaRPr lang="en-US" dirty="0"/>
        </a:p>
      </dgm:t>
    </dgm:pt>
    <dgm:pt modelId="{6C65ED1E-47D5-42EB-AF5C-378ED73CCC43}" type="parTrans" cxnId="{6B64D965-CC31-4821-BA87-5459BF2A28AF}">
      <dgm:prSet/>
      <dgm:spPr/>
      <dgm:t>
        <a:bodyPr/>
        <a:lstStyle/>
        <a:p>
          <a:endParaRPr lang="en-US"/>
        </a:p>
      </dgm:t>
    </dgm:pt>
    <dgm:pt modelId="{6B348E80-3D3E-422F-91D6-7DE34CCE3E55}" type="sibTrans" cxnId="{6B64D965-CC31-4821-BA87-5459BF2A28AF}">
      <dgm:prSet/>
      <dgm:spPr/>
      <dgm:t>
        <a:bodyPr/>
        <a:lstStyle/>
        <a:p>
          <a:endParaRPr lang="en-US"/>
        </a:p>
      </dgm:t>
    </dgm:pt>
    <dgm:pt modelId="{515E6A47-9C91-4DC8-B92A-18D37B920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The list of covered plans is available on the SPBP website at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www.health.pa.gov/spbp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dirty="0"/>
        </a:p>
      </dgm:t>
    </dgm:pt>
    <dgm:pt modelId="{B6DB7E17-93EA-44E6-9FA5-5B1D9D0D456D}" type="parTrans" cxnId="{E5195096-AF81-4526-94F4-F719713A7730}">
      <dgm:prSet/>
      <dgm:spPr/>
      <dgm:t>
        <a:bodyPr/>
        <a:lstStyle/>
        <a:p>
          <a:endParaRPr lang="en-US"/>
        </a:p>
      </dgm:t>
    </dgm:pt>
    <dgm:pt modelId="{C108AFD5-C629-45F6-8C60-3CBD3300F9A6}" type="sibTrans" cxnId="{E5195096-AF81-4526-94F4-F719713A7730}">
      <dgm:prSet/>
      <dgm:spPr/>
      <dgm:t>
        <a:bodyPr/>
        <a:lstStyle/>
        <a:p>
          <a:endParaRPr lang="en-US"/>
        </a:p>
      </dgm:t>
    </dgm:pt>
    <dgm:pt modelId="{F7B80D0C-34EE-4F91-8E16-8106CC7C0A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>
              <a:solidFill>
                <a:schemeClr val="tx1">
                  <a:lumMod val="85000"/>
                  <a:lumOff val="15000"/>
                </a:schemeClr>
              </a:solidFill>
            </a:rPr>
            <a:t>Silverscript</a:t>
          </a:r>
          <a:r>
            <a:rPr lang="en-US" sz="1400" dirty="0">
              <a:solidFill>
                <a:schemeClr val="tx1">
                  <a:lumMod val="85000"/>
                  <a:lumOff val="15000"/>
                </a:schemeClr>
              </a:solidFill>
            </a:rPr>
            <a:t> Choice Part D plan</a:t>
          </a:r>
          <a:endParaRPr lang="en-US" sz="1400" dirty="0"/>
        </a:p>
      </dgm:t>
    </dgm:pt>
    <dgm:pt modelId="{24717C35-832B-4986-AB5D-FDCE9503FA68}" type="parTrans" cxnId="{8E23CA8C-FFAD-46F7-A1D0-42D8494EC8F7}">
      <dgm:prSet/>
      <dgm:spPr/>
      <dgm:t>
        <a:bodyPr/>
        <a:lstStyle/>
        <a:p>
          <a:endParaRPr lang="en-US"/>
        </a:p>
      </dgm:t>
    </dgm:pt>
    <dgm:pt modelId="{FE6DA80C-8360-431C-8293-388A8F55F020}" type="sibTrans" cxnId="{8E23CA8C-FFAD-46F7-A1D0-42D8494EC8F7}">
      <dgm:prSet/>
      <dgm:spPr/>
      <dgm:t>
        <a:bodyPr/>
        <a:lstStyle/>
        <a:p>
          <a:endParaRPr lang="en-US"/>
        </a:p>
      </dgm:t>
    </dgm:pt>
    <dgm:pt modelId="{B52AF65A-E298-4492-BD9D-D4A0F98AF0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err="1">
              <a:solidFill>
                <a:schemeClr val="tx1">
                  <a:lumMod val="85000"/>
                  <a:lumOff val="15000"/>
                </a:schemeClr>
              </a:solidFill>
            </a:rPr>
            <a:t>Wellcare</a:t>
          </a:r>
          <a:r>
            <a:rPr lang="en-US" sz="1400" dirty="0">
              <a:solidFill>
                <a:schemeClr val="tx1">
                  <a:lumMod val="85000"/>
                  <a:lumOff val="15000"/>
                </a:schemeClr>
              </a:solidFill>
            </a:rPr>
            <a:t> Classic Part D plan</a:t>
          </a:r>
        </a:p>
      </dgm:t>
    </dgm:pt>
    <dgm:pt modelId="{79340384-538E-43BA-A0E9-8E113243C507}" type="parTrans" cxnId="{CEE671C9-DB11-4F71-A5ED-C2025FF3A329}">
      <dgm:prSet/>
      <dgm:spPr/>
      <dgm:t>
        <a:bodyPr/>
        <a:lstStyle/>
        <a:p>
          <a:endParaRPr lang="en-US"/>
        </a:p>
      </dgm:t>
    </dgm:pt>
    <dgm:pt modelId="{C9784D93-D3F5-46B5-80B8-5FE7FF6394B7}" type="sibTrans" cxnId="{CEE671C9-DB11-4F71-A5ED-C2025FF3A329}">
      <dgm:prSet/>
      <dgm:spPr/>
      <dgm:t>
        <a:bodyPr/>
        <a:lstStyle/>
        <a:p>
          <a:endParaRPr lang="en-US"/>
        </a:p>
      </dgm:t>
    </dgm:pt>
    <dgm:pt modelId="{84BBEDA5-1594-4A82-89CB-4FFA7A1F4901}" type="pres">
      <dgm:prSet presAssocID="{EE3EB531-831D-4457-8C9C-2F567A84D7D0}" presName="root" presStyleCnt="0">
        <dgm:presLayoutVars>
          <dgm:dir/>
          <dgm:resizeHandles val="exact"/>
        </dgm:presLayoutVars>
      </dgm:prSet>
      <dgm:spPr/>
    </dgm:pt>
    <dgm:pt modelId="{9A1D1D9E-E945-4B04-99C6-444AF80334E1}" type="pres">
      <dgm:prSet presAssocID="{3B4005F5-7B32-436A-A6C1-ED9A2CC2EF7C}" presName="compNode" presStyleCnt="0"/>
      <dgm:spPr/>
    </dgm:pt>
    <dgm:pt modelId="{527566AD-F42A-4F15-AF74-1DE37E2B1131}" type="pres">
      <dgm:prSet presAssocID="{3B4005F5-7B32-436A-A6C1-ED9A2CC2EF7C}" presName="bgRect" presStyleLbl="bgShp" presStyleIdx="0" presStyleCnt="3"/>
      <dgm:spPr/>
    </dgm:pt>
    <dgm:pt modelId="{0C16A084-EB42-4179-ACE3-4BA55EEC6420}" type="pres">
      <dgm:prSet presAssocID="{3B4005F5-7B32-436A-A6C1-ED9A2CC2EF7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AABA1612-4523-4413-8F64-A3EED89DC709}" type="pres">
      <dgm:prSet presAssocID="{3B4005F5-7B32-436A-A6C1-ED9A2CC2EF7C}" presName="spaceRect" presStyleCnt="0"/>
      <dgm:spPr/>
    </dgm:pt>
    <dgm:pt modelId="{AB21CA42-2398-444C-9858-8C5865F2F3ED}" type="pres">
      <dgm:prSet presAssocID="{3B4005F5-7B32-436A-A6C1-ED9A2CC2EF7C}" presName="parTx" presStyleLbl="revTx" presStyleIdx="0" presStyleCnt="4">
        <dgm:presLayoutVars>
          <dgm:chMax val="0"/>
          <dgm:chPref val="0"/>
        </dgm:presLayoutVars>
      </dgm:prSet>
      <dgm:spPr/>
    </dgm:pt>
    <dgm:pt modelId="{CCC80CF5-20C8-4236-B27D-37F02DBA4164}" type="pres">
      <dgm:prSet presAssocID="{5257A3C8-E5E9-4AF5-A198-967BBBB4BDAA}" presName="sibTrans" presStyleCnt="0"/>
      <dgm:spPr/>
    </dgm:pt>
    <dgm:pt modelId="{6979D1B8-5BBC-448A-885C-93387EB54A48}" type="pres">
      <dgm:prSet presAssocID="{83F00A3B-30FC-4ACE-8322-CD9A3055C53E}" presName="compNode" presStyleCnt="0"/>
      <dgm:spPr/>
    </dgm:pt>
    <dgm:pt modelId="{291631A6-1459-413D-93D7-5C0CC5486C00}" type="pres">
      <dgm:prSet presAssocID="{83F00A3B-30FC-4ACE-8322-CD9A3055C53E}" presName="bgRect" presStyleLbl="bgShp" presStyleIdx="1" presStyleCnt="3"/>
      <dgm:spPr/>
    </dgm:pt>
    <dgm:pt modelId="{861B06B1-B94E-409A-8BF8-6910AEB6E4C9}" type="pres">
      <dgm:prSet presAssocID="{83F00A3B-30FC-4ACE-8322-CD9A3055C53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57A5489C-6C28-4A0D-BA24-B2C0B5686AAB}" type="pres">
      <dgm:prSet presAssocID="{83F00A3B-30FC-4ACE-8322-CD9A3055C53E}" presName="spaceRect" presStyleCnt="0"/>
      <dgm:spPr/>
    </dgm:pt>
    <dgm:pt modelId="{AC546B7E-D923-47E1-A6C8-0BA4025F923C}" type="pres">
      <dgm:prSet presAssocID="{83F00A3B-30FC-4ACE-8322-CD9A3055C53E}" presName="parTx" presStyleLbl="revTx" presStyleIdx="1" presStyleCnt="4">
        <dgm:presLayoutVars>
          <dgm:chMax val="0"/>
          <dgm:chPref val="0"/>
        </dgm:presLayoutVars>
      </dgm:prSet>
      <dgm:spPr/>
    </dgm:pt>
    <dgm:pt modelId="{56CB957A-17EE-4E6E-AF7F-4C0541A46935}" type="pres">
      <dgm:prSet presAssocID="{83F00A3B-30FC-4ACE-8322-CD9A3055C53E}" presName="desTx" presStyleLbl="revTx" presStyleIdx="2" presStyleCnt="4">
        <dgm:presLayoutVars/>
      </dgm:prSet>
      <dgm:spPr/>
    </dgm:pt>
    <dgm:pt modelId="{B07F2EE5-1673-43D3-A424-99468A817D6E}" type="pres">
      <dgm:prSet presAssocID="{6B348E80-3D3E-422F-91D6-7DE34CCE3E55}" presName="sibTrans" presStyleCnt="0"/>
      <dgm:spPr/>
    </dgm:pt>
    <dgm:pt modelId="{7657B1B4-6CAC-4993-A0BA-36A5AF917DEB}" type="pres">
      <dgm:prSet presAssocID="{515E6A47-9C91-4DC8-B92A-18D37B920499}" presName="compNode" presStyleCnt="0"/>
      <dgm:spPr/>
    </dgm:pt>
    <dgm:pt modelId="{B8240DE1-3502-429A-A976-BAFA7BF97AD5}" type="pres">
      <dgm:prSet presAssocID="{515E6A47-9C91-4DC8-B92A-18D37B920499}" presName="bgRect" presStyleLbl="bgShp" presStyleIdx="2" presStyleCnt="3"/>
      <dgm:spPr/>
    </dgm:pt>
    <dgm:pt modelId="{D7EBB01E-1E5F-4E18-ADAE-DBD274704CC8}" type="pres">
      <dgm:prSet presAssocID="{515E6A47-9C91-4DC8-B92A-18D37B920499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5B18669A-7328-4CB0-924A-23E6BDA96C3C}" type="pres">
      <dgm:prSet presAssocID="{515E6A47-9C91-4DC8-B92A-18D37B920499}" presName="spaceRect" presStyleCnt="0"/>
      <dgm:spPr/>
    </dgm:pt>
    <dgm:pt modelId="{4559A1F1-C4E6-4958-BC9E-3C3A5DF38545}" type="pres">
      <dgm:prSet presAssocID="{515E6A47-9C91-4DC8-B92A-18D37B92049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CCEC82A-B6C1-446B-AE03-B54CC806EB8C}" type="presOf" srcId="{B52AF65A-E298-4492-BD9D-D4A0F98AF02C}" destId="{56CB957A-17EE-4E6E-AF7F-4C0541A46935}" srcOrd="0" destOrd="1" presId="urn:microsoft.com/office/officeart/2018/2/layout/IconVerticalSolidList"/>
    <dgm:cxn modelId="{6B64D965-CC31-4821-BA87-5459BF2A28AF}" srcId="{EE3EB531-831D-4457-8C9C-2F567A84D7D0}" destId="{83F00A3B-30FC-4ACE-8322-CD9A3055C53E}" srcOrd="1" destOrd="0" parTransId="{6C65ED1E-47D5-42EB-AF5C-378ED73CCC43}" sibTransId="{6B348E80-3D3E-422F-91D6-7DE34CCE3E55}"/>
    <dgm:cxn modelId="{4DE4E348-DDEC-4280-BDE7-10F15238399C}" type="presOf" srcId="{515E6A47-9C91-4DC8-B92A-18D37B920499}" destId="{4559A1F1-C4E6-4958-BC9E-3C3A5DF38545}" srcOrd="0" destOrd="0" presId="urn:microsoft.com/office/officeart/2018/2/layout/IconVerticalSolidList"/>
    <dgm:cxn modelId="{6E1CDB4A-FC50-4E24-A265-0FBB11187337}" type="presOf" srcId="{3B4005F5-7B32-436A-A6C1-ED9A2CC2EF7C}" destId="{AB21CA42-2398-444C-9858-8C5865F2F3ED}" srcOrd="0" destOrd="0" presId="urn:microsoft.com/office/officeart/2018/2/layout/IconVerticalSolidList"/>
    <dgm:cxn modelId="{8410A76F-17BE-435A-9837-CB3948572901}" type="presOf" srcId="{83F00A3B-30FC-4ACE-8322-CD9A3055C53E}" destId="{AC546B7E-D923-47E1-A6C8-0BA4025F923C}" srcOrd="0" destOrd="0" presId="urn:microsoft.com/office/officeart/2018/2/layout/IconVerticalSolidList"/>
    <dgm:cxn modelId="{6A2AF46F-EC9E-4B34-B243-14348F651970}" type="presOf" srcId="{EE3EB531-831D-4457-8C9C-2F567A84D7D0}" destId="{84BBEDA5-1594-4A82-89CB-4FFA7A1F4901}" srcOrd="0" destOrd="0" presId="urn:microsoft.com/office/officeart/2018/2/layout/IconVerticalSolidList"/>
    <dgm:cxn modelId="{2A66CF83-56E0-4DBE-B217-DA3646EDA412}" srcId="{EE3EB531-831D-4457-8C9C-2F567A84D7D0}" destId="{3B4005F5-7B32-436A-A6C1-ED9A2CC2EF7C}" srcOrd="0" destOrd="0" parTransId="{5EAD86EF-2BCF-4147-88D2-85E59B92889E}" sibTransId="{5257A3C8-E5E9-4AF5-A198-967BBBB4BDAA}"/>
    <dgm:cxn modelId="{8E23CA8C-FFAD-46F7-A1D0-42D8494EC8F7}" srcId="{83F00A3B-30FC-4ACE-8322-CD9A3055C53E}" destId="{F7B80D0C-34EE-4F91-8E16-8106CC7C0A3E}" srcOrd="0" destOrd="0" parTransId="{24717C35-832B-4986-AB5D-FDCE9503FA68}" sibTransId="{FE6DA80C-8360-431C-8293-388A8F55F020}"/>
    <dgm:cxn modelId="{E5195096-AF81-4526-94F4-F719713A7730}" srcId="{EE3EB531-831D-4457-8C9C-2F567A84D7D0}" destId="{515E6A47-9C91-4DC8-B92A-18D37B920499}" srcOrd="2" destOrd="0" parTransId="{B6DB7E17-93EA-44E6-9FA5-5B1D9D0D456D}" sibTransId="{C108AFD5-C629-45F6-8C60-3CBD3300F9A6}"/>
    <dgm:cxn modelId="{CEE671C9-DB11-4F71-A5ED-C2025FF3A329}" srcId="{83F00A3B-30FC-4ACE-8322-CD9A3055C53E}" destId="{B52AF65A-E298-4492-BD9D-D4A0F98AF02C}" srcOrd="1" destOrd="0" parTransId="{79340384-538E-43BA-A0E9-8E113243C507}" sibTransId="{C9784D93-D3F5-46B5-80B8-5FE7FF6394B7}"/>
    <dgm:cxn modelId="{504C2DFC-EB91-44E2-AE5A-E979077F9419}" type="presOf" srcId="{F7B80D0C-34EE-4F91-8E16-8106CC7C0A3E}" destId="{56CB957A-17EE-4E6E-AF7F-4C0541A46935}" srcOrd="0" destOrd="0" presId="urn:microsoft.com/office/officeart/2018/2/layout/IconVerticalSolidList"/>
    <dgm:cxn modelId="{30994FF3-42A1-4665-B47D-BEC86AF29E4D}" type="presParOf" srcId="{84BBEDA5-1594-4A82-89CB-4FFA7A1F4901}" destId="{9A1D1D9E-E945-4B04-99C6-444AF80334E1}" srcOrd="0" destOrd="0" presId="urn:microsoft.com/office/officeart/2018/2/layout/IconVerticalSolidList"/>
    <dgm:cxn modelId="{35D8F216-2B5C-4E0C-8D49-30FD928DD5FC}" type="presParOf" srcId="{9A1D1D9E-E945-4B04-99C6-444AF80334E1}" destId="{527566AD-F42A-4F15-AF74-1DE37E2B1131}" srcOrd="0" destOrd="0" presId="urn:microsoft.com/office/officeart/2018/2/layout/IconVerticalSolidList"/>
    <dgm:cxn modelId="{A22F76C7-3BF1-4353-8FBE-ADE3B6A6ED02}" type="presParOf" srcId="{9A1D1D9E-E945-4B04-99C6-444AF80334E1}" destId="{0C16A084-EB42-4179-ACE3-4BA55EEC6420}" srcOrd="1" destOrd="0" presId="urn:microsoft.com/office/officeart/2018/2/layout/IconVerticalSolidList"/>
    <dgm:cxn modelId="{25AC1965-57FF-4A75-A2B9-DD01F765EACA}" type="presParOf" srcId="{9A1D1D9E-E945-4B04-99C6-444AF80334E1}" destId="{AABA1612-4523-4413-8F64-A3EED89DC709}" srcOrd="2" destOrd="0" presId="urn:microsoft.com/office/officeart/2018/2/layout/IconVerticalSolidList"/>
    <dgm:cxn modelId="{5F95C132-1CAE-4477-A792-55FC525BD2F1}" type="presParOf" srcId="{9A1D1D9E-E945-4B04-99C6-444AF80334E1}" destId="{AB21CA42-2398-444C-9858-8C5865F2F3ED}" srcOrd="3" destOrd="0" presId="urn:microsoft.com/office/officeart/2018/2/layout/IconVerticalSolidList"/>
    <dgm:cxn modelId="{C0565E52-3037-4742-8EED-758D2E9270F9}" type="presParOf" srcId="{84BBEDA5-1594-4A82-89CB-4FFA7A1F4901}" destId="{CCC80CF5-20C8-4236-B27D-37F02DBA4164}" srcOrd="1" destOrd="0" presId="urn:microsoft.com/office/officeart/2018/2/layout/IconVerticalSolidList"/>
    <dgm:cxn modelId="{D4F2CCB8-9DB9-4460-BD4C-36D7A46F73F6}" type="presParOf" srcId="{84BBEDA5-1594-4A82-89CB-4FFA7A1F4901}" destId="{6979D1B8-5BBC-448A-885C-93387EB54A48}" srcOrd="2" destOrd="0" presId="urn:microsoft.com/office/officeart/2018/2/layout/IconVerticalSolidList"/>
    <dgm:cxn modelId="{C8E22905-70C9-4336-ADCC-EA5316EBF39F}" type="presParOf" srcId="{6979D1B8-5BBC-448A-885C-93387EB54A48}" destId="{291631A6-1459-413D-93D7-5C0CC5486C00}" srcOrd="0" destOrd="0" presId="urn:microsoft.com/office/officeart/2018/2/layout/IconVerticalSolidList"/>
    <dgm:cxn modelId="{86FA17F0-963A-44AF-9D0B-CD16EF7D4599}" type="presParOf" srcId="{6979D1B8-5BBC-448A-885C-93387EB54A48}" destId="{861B06B1-B94E-409A-8BF8-6910AEB6E4C9}" srcOrd="1" destOrd="0" presId="urn:microsoft.com/office/officeart/2018/2/layout/IconVerticalSolidList"/>
    <dgm:cxn modelId="{83D345BD-4C2C-4238-83F2-FC11BD2A1F3E}" type="presParOf" srcId="{6979D1B8-5BBC-448A-885C-93387EB54A48}" destId="{57A5489C-6C28-4A0D-BA24-B2C0B5686AAB}" srcOrd="2" destOrd="0" presId="urn:microsoft.com/office/officeart/2018/2/layout/IconVerticalSolidList"/>
    <dgm:cxn modelId="{AB8F832E-C8FB-4902-B37D-A7A220918A02}" type="presParOf" srcId="{6979D1B8-5BBC-448A-885C-93387EB54A48}" destId="{AC546B7E-D923-47E1-A6C8-0BA4025F923C}" srcOrd="3" destOrd="0" presId="urn:microsoft.com/office/officeart/2018/2/layout/IconVerticalSolidList"/>
    <dgm:cxn modelId="{4775AE97-C3B5-4050-8BAC-9750F4567F79}" type="presParOf" srcId="{6979D1B8-5BBC-448A-885C-93387EB54A48}" destId="{56CB957A-17EE-4E6E-AF7F-4C0541A46935}" srcOrd="4" destOrd="0" presId="urn:microsoft.com/office/officeart/2018/2/layout/IconVerticalSolidList"/>
    <dgm:cxn modelId="{E86D302E-BEDD-4D46-BBBD-913159FC2DCB}" type="presParOf" srcId="{84BBEDA5-1594-4A82-89CB-4FFA7A1F4901}" destId="{B07F2EE5-1673-43D3-A424-99468A817D6E}" srcOrd="3" destOrd="0" presId="urn:microsoft.com/office/officeart/2018/2/layout/IconVerticalSolidList"/>
    <dgm:cxn modelId="{F88D39CB-3C6F-41CE-9F5F-BF9F6A8A8429}" type="presParOf" srcId="{84BBEDA5-1594-4A82-89CB-4FFA7A1F4901}" destId="{7657B1B4-6CAC-4993-A0BA-36A5AF917DEB}" srcOrd="4" destOrd="0" presId="urn:microsoft.com/office/officeart/2018/2/layout/IconVerticalSolidList"/>
    <dgm:cxn modelId="{30EFA1D3-8ACE-44E0-A92F-D10D4CEA0DF1}" type="presParOf" srcId="{7657B1B4-6CAC-4993-A0BA-36A5AF917DEB}" destId="{B8240DE1-3502-429A-A976-BAFA7BF97AD5}" srcOrd="0" destOrd="0" presId="urn:microsoft.com/office/officeart/2018/2/layout/IconVerticalSolidList"/>
    <dgm:cxn modelId="{37DDAE2A-21B3-46ED-8646-BF7C8BDC283E}" type="presParOf" srcId="{7657B1B4-6CAC-4993-A0BA-36A5AF917DEB}" destId="{D7EBB01E-1E5F-4E18-ADAE-DBD274704CC8}" srcOrd="1" destOrd="0" presId="urn:microsoft.com/office/officeart/2018/2/layout/IconVerticalSolidList"/>
    <dgm:cxn modelId="{3864F10F-41C9-467B-B87C-F9C0DF44D976}" type="presParOf" srcId="{7657B1B4-6CAC-4993-A0BA-36A5AF917DEB}" destId="{5B18669A-7328-4CB0-924A-23E6BDA96C3C}" srcOrd="2" destOrd="0" presId="urn:microsoft.com/office/officeart/2018/2/layout/IconVerticalSolidList"/>
    <dgm:cxn modelId="{27B6BEAD-58BA-4730-97C1-6E81A288548E}" type="presParOf" srcId="{7657B1B4-6CAC-4993-A0BA-36A5AF917DEB}" destId="{4559A1F1-C4E6-4958-BC9E-3C3A5DF385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487D4D-CC67-4267-B864-A6EE5EC5E3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BBD5EB-4512-4BC7-B111-AFBDF95AD8F2}">
      <dgm:prSet/>
      <dgm:spPr/>
      <dgm:t>
        <a:bodyPr/>
        <a:lstStyle/>
        <a:p>
          <a:r>
            <a:rPr lang="en-US"/>
            <a:t>Provides input and recommendations to SPBP concerning the SPBP drug formulary and program activities</a:t>
          </a:r>
        </a:p>
      </dgm:t>
    </dgm:pt>
    <dgm:pt modelId="{B8AE5473-6CD2-469B-80F9-455EC2EDA5E3}" type="parTrans" cxnId="{CF9835C7-D737-489E-8F36-EF634402A33B}">
      <dgm:prSet/>
      <dgm:spPr/>
      <dgm:t>
        <a:bodyPr/>
        <a:lstStyle/>
        <a:p>
          <a:endParaRPr lang="en-US"/>
        </a:p>
      </dgm:t>
    </dgm:pt>
    <dgm:pt modelId="{C275951B-9B67-459B-819E-294FDE83D4AF}" type="sibTrans" cxnId="{CF9835C7-D737-489E-8F36-EF634402A33B}">
      <dgm:prSet/>
      <dgm:spPr/>
      <dgm:t>
        <a:bodyPr/>
        <a:lstStyle/>
        <a:p>
          <a:endParaRPr lang="en-US"/>
        </a:p>
      </dgm:t>
    </dgm:pt>
    <dgm:pt modelId="{4EA1CF17-B52E-4BF8-AE72-E5E7DBEA7BED}">
      <dgm:prSet/>
      <dgm:spPr/>
      <dgm:t>
        <a:bodyPr/>
        <a:lstStyle/>
        <a:p>
          <a:r>
            <a:rPr lang="en-US"/>
            <a:t>The Advisory Council is made up of approximately 20 members from across the state</a:t>
          </a:r>
        </a:p>
      </dgm:t>
    </dgm:pt>
    <dgm:pt modelId="{3EB58173-661D-45AF-B302-50BC5A1B02F3}" type="parTrans" cxnId="{F6733E54-0B6E-484E-BD3F-A0CC3F69B087}">
      <dgm:prSet/>
      <dgm:spPr/>
      <dgm:t>
        <a:bodyPr/>
        <a:lstStyle/>
        <a:p>
          <a:endParaRPr lang="en-US"/>
        </a:p>
      </dgm:t>
    </dgm:pt>
    <dgm:pt modelId="{BA4A7DDB-DC1F-4322-BC9E-D788F0CB822E}" type="sibTrans" cxnId="{F6733E54-0B6E-484E-BD3F-A0CC3F69B087}">
      <dgm:prSet/>
      <dgm:spPr/>
      <dgm:t>
        <a:bodyPr/>
        <a:lstStyle/>
        <a:p>
          <a:endParaRPr lang="en-US"/>
        </a:p>
      </dgm:t>
    </dgm:pt>
    <dgm:pt modelId="{689CCBC7-DEE8-45E9-BE34-C723417C4FE2}">
      <dgm:prSet/>
      <dgm:spPr/>
      <dgm:t>
        <a:bodyPr/>
        <a:lstStyle/>
        <a:p>
          <a:r>
            <a:rPr lang="en-US" dirty="0"/>
            <a:t>Comprised of recipients, clinicians, case managers, pharmacists, and other stakeholders</a:t>
          </a:r>
        </a:p>
      </dgm:t>
    </dgm:pt>
    <dgm:pt modelId="{6094BCAA-3A9C-4663-BF5B-B712BF5A38B3}" type="parTrans" cxnId="{0A79499B-3B36-4C2A-B7AB-28E84D3F4792}">
      <dgm:prSet/>
      <dgm:spPr/>
      <dgm:t>
        <a:bodyPr/>
        <a:lstStyle/>
        <a:p>
          <a:endParaRPr lang="en-US"/>
        </a:p>
      </dgm:t>
    </dgm:pt>
    <dgm:pt modelId="{C2DB5733-41C4-4F86-84DA-77645BCC5D0E}" type="sibTrans" cxnId="{0A79499B-3B36-4C2A-B7AB-28E84D3F4792}">
      <dgm:prSet/>
      <dgm:spPr/>
      <dgm:t>
        <a:bodyPr/>
        <a:lstStyle/>
        <a:p>
          <a:endParaRPr lang="en-US"/>
        </a:p>
      </dgm:t>
    </dgm:pt>
    <dgm:pt modelId="{0626B3E0-E69E-47B2-B714-3E4E2823CB55}">
      <dgm:prSet/>
      <dgm:spPr/>
      <dgm:t>
        <a:bodyPr/>
        <a:lstStyle/>
        <a:p>
          <a:r>
            <a:rPr lang="en-US"/>
            <a:t>Accepts applications for membership at any time during the year and fills positions on an as-needed basis</a:t>
          </a:r>
        </a:p>
      </dgm:t>
    </dgm:pt>
    <dgm:pt modelId="{15A204C8-3600-498E-8764-E1AFF8FBBE03}" type="parTrans" cxnId="{37BB056E-4FD9-4513-B51F-3CDF5E77C58C}">
      <dgm:prSet/>
      <dgm:spPr/>
      <dgm:t>
        <a:bodyPr/>
        <a:lstStyle/>
        <a:p>
          <a:endParaRPr lang="en-US"/>
        </a:p>
      </dgm:t>
    </dgm:pt>
    <dgm:pt modelId="{6F7F4AF0-38A5-4EE3-9E22-26534F185725}" type="sibTrans" cxnId="{37BB056E-4FD9-4513-B51F-3CDF5E77C58C}">
      <dgm:prSet/>
      <dgm:spPr/>
      <dgm:t>
        <a:bodyPr/>
        <a:lstStyle/>
        <a:p>
          <a:endParaRPr lang="en-US"/>
        </a:p>
      </dgm:t>
    </dgm:pt>
    <dgm:pt modelId="{536BD6E2-B75D-4513-993C-E9558378B24E}">
      <dgm:prSet/>
      <dgm:spPr/>
      <dgm:t>
        <a:bodyPr/>
        <a:lstStyle/>
        <a:p>
          <a:r>
            <a:rPr lang="en-US"/>
            <a:t>Meetings held quarterly</a:t>
          </a:r>
        </a:p>
      </dgm:t>
    </dgm:pt>
    <dgm:pt modelId="{C20673EE-F27D-402F-B4B5-DD7DD6146FAF}" type="parTrans" cxnId="{B0A80F88-749B-4F3F-BC1F-769013B1CACB}">
      <dgm:prSet/>
      <dgm:spPr/>
      <dgm:t>
        <a:bodyPr/>
        <a:lstStyle/>
        <a:p>
          <a:endParaRPr lang="en-US"/>
        </a:p>
      </dgm:t>
    </dgm:pt>
    <dgm:pt modelId="{877557A5-2462-4220-9773-DA07CD2AA1B6}" type="sibTrans" cxnId="{B0A80F88-749B-4F3F-BC1F-769013B1CACB}">
      <dgm:prSet/>
      <dgm:spPr/>
      <dgm:t>
        <a:bodyPr/>
        <a:lstStyle/>
        <a:p>
          <a:endParaRPr lang="en-US"/>
        </a:p>
      </dgm:t>
    </dgm:pt>
    <dgm:pt modelId="{4C680513-944B-442A-A05D-088C6D80ED4A}">
      <dgm:prSet/>
      <dgm:spPr/>
      <dgm:t>
        <a:bodyPr/>
        <a:lstStyle/>
        <a:p>
          <a:r>
            <a:rPr lang="en-US"/>
            <a:t>Two conference calls and two in-person meetings </a:t>
          </a:r>
        </a:p>
      </dgm:t>
    </dgm:pt>
    <dgm:pt modelId="{B602C6DB-ED2A-4259-B175-4F3BA77E3512}" type="parTrans" cxnId="{A2317D03-C5CD-4A52-B347-4CE0D86ECE51}">
      <dgm:prSet/>
      <dgm:spPr/>
      <dgm:t>
        <a:bodyPr/>
        <a:lstStyle/>
        <a:p>
          <a:endParaRPr lang="en-US"/>
        </a:p>
      </dgm:t>
    </dgm:pt>
    <dgm:pt modelId="{446AB241-B3A1-420E-A672-B7220D8FFCD3}" type="sibTrans" cxnId="{A2317D03-C5CD-4A52-B347-4CE0D86ECE51}">
      <dgm:prSet/>
      <dgm:spPr/>
      <dgm:t>
        <a:bodyPr/>
        <a:lstStyle/>
        <a:p>
          <a:endParaRPr lang="en-US"/>
        </a:p>
      </dgm:t>
    </dgm:pt>
    <dgm:pt modelId="{1B6D16CD-5D09-4B12-BA08-48EFCF19D60D}">
      <dgm:prSet/>
      <dgm:spPr/>
      <dgm:t>
        <a:bodyPr/>
        <a:lstStyle/>
        <a:p>
          <a:r>
            <a:rPr lang="en-US"/>
            <a:t>All meetings are open to the public</a:t>
          </a:r>
        </a:p>
      </dgm:t>
    </dgm:pt>
    <dgm:pt modelId="{4B6E505C-2E3C-4567-869E-D022C380E09A}" type="parTrans" cxnId="{F3DD9624-9B1E-4353-BF11-1EAB8800B9F1}">
      <dgm:prSet/>
      <dgm:spPr/>
      <dgm:t>
        <a:bodyPr/>
        <a:lstStyle/>
        <a:p>
          <a:endParaRPr lang="en-US"/>
        </a:p>
      </dgm:t>
    </dgm:pt>
    <dgm:pt modelId="{DD0ABC22-9283-4D14-9CB9-5F38C4A451A0}" type="sibTrans" cxnId="{F3DD9624-9B1E-4353-BF11-1EAB8800B9F1}">
      <dgm:prSet/>
      <dgm:spPr/>
      <dgm:t>
        <a:bodyPr/>
        <a:lstStyle/>
        <a:p>
          <a:endParaRPr lang="en-US"/>
        </a:p>
      </dgm:t>
    </dgm:pt>
    <dgm:pt modelId="{A3159A5A-81DD-4CED-927F-0BE0C1D346FE}" type="pres">
      <dgm:prSet presAssocID="{13487D4D-CC67-4267-B864-A6EE5EC5E3E0}" presName="root" presStyleCnt="0">
        <dgm:presLayoutVars>
          <dgm:dir/>
          <dgm:resizeHandles val="exact"/>
        </dgm:presLayoutVars>
      </dgm:prSet>
      <dgm:spPr/>
    </dgm:pt>
    <dgm:pt modelId="{E9790F2D-B67C-4673-B492-71B516F77E79}" type="pres">
      <dgm:prSet presAssocID="{DCBBD5EB-4512-4BC7-B111-AFBDF95AD8F2}" presName="compNode" presStyleCnt="0"/>
      <dgm:spPr/>
    </dgm:pt>
    <dgm:pt modelId="{D22B7712-9AD7-44E2-B364-F4E5F58B0422}" type="pres">
      <dgm:prSet presAssocID="{DCBBD5EB-4512-4BC7-B111-AFBDF95AD8F2}" presName="bgRect" presStyleLbl="bgShp" presStyleIdx="0" presStyleCnt="3"/>
      <dgm:spPr/>
    </dgm:pt>
    <dgm:pt modelId="{682E8445-9261-43C1-9087-1F8A506DE093}" type="pres">
      <dgm:prSet presAssocID="{DCBBD5EB-4512-4BC7-B111-AFBDF95AD8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F29779C-4804-436B-9544-0288B2C3E0F3}" type="pres">
      <dgm:prSet presAssocID="{DCBBD5EB-4512-4BC7-B111-AFBDF95AD8F2}" presName="spaceRect" presStyleCnt="0"/>
      <dgm:spPr/>
    </dgm:pt>
    <dgm:pt modelId="{87EF1E9F-29A6-4491-80FF-8D5C6962B627}" type="pres">
      <dgm:prSet presAssocID="{DCBBD5EB-4512-4BC7-B111-AFBDF95AD8F2}" presName="parTx" presStyleLbl="revTx" presStyleIdx="0" presStyleCnt="5">
        <dgm:presLayoutVars>
          <dgm:chMax val="0"/>
          <dgm:chPref val="0"/>
        </dgm:presLayoutVars>
      </dgm:prSet>
      <dgm:spPr/>
    </dgm:pt>
    <dgm:pt modelId="{92775087-D60B-4790-881A-E908B5008802}" type="pres">
      <dgm:prSet presAssocID="{C275951B-9B67-459B-819E-294FDE83D4AF}" presName="sibTrans" presStyleCnt="0"/>
      <dgm:spPr/>
    </dgm:pt>
    <dgm:pt modelId="{C3B0BC74-2819-41F7-AD7A-9FEB451E4775}" type="pres">
      <dgm:prSet presAssocID="{4EA1CF17-B52E-4BF8-AE72-E5E7DBEA7BED}" presName="compNode" presStyleCnt="0"/>
      <dgm:spPr/>
    </dgm:pt>
    <dgm:pt modelId="{6724D912-CF19-4BEA-8AA8-D248E9C73E13}" type="pres">
      <dgm:prSet presAssocID="{4EA1CF17-B52E-4BF8-AE72-E5E7DBEA7BED}" presName="bgRect" presStyleLbl="bgShp" presStyleIdx="1" presStyleCnt="3"/>
      <dgm:spPr/>
    </dgm:pt>
    <dgm:pt modelId="{2F27DD15-C962-4A52-9F73-EA61E502896D}" type="pres">
      <dgm:prSet presAssocID="{4EA1CF17-B52E-4BF8-AE72-E5E7DBEA7B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94BB70D-9872-4066-84BF-1BEAD79711D7}" type="pres">
      <dgm:prSet presAssocID="{4EA1CF17-B52E-4BF8-AE72-E5E7DBEA7BED}" presName="spaceRect" presStyleCnt="0"/>
      <dgm:spPr/>
    </dgm:pt>
    <dgm:pt modelId="{B02C1BF6-CF4F-4E5C-B81B-5C14065CE111}" type="pres">
      <dgm:prSet presAssocID="{4EA1CF17-B52E-4BF8-AE72-E5E7DBEA7BED}" presName="parTx" presStyleLbl="revTx" presStyleIdx="1" presStyleCnt="5">
        <dgm:presLayoutVars>
          <dgm:chMax val="0"/>
          <dgm:chPref val="0"/>
        </dgm:presLayoutVars>
      </dgm:prSet>
      <dgm:spPr/>
    </dgm:pt>
    <dgm:pt modelId="{FCA26BD7-C743-4970-AB8B-6A46F1DA7908}" type="pres">
      <dgm:prSet presAssocID="{4EA1CF17-B52E-4BF8-AE72-E5E7DBEA7BED}" presName="desTx" presStyleLbl="revTx" presStyleIdx="2" presStyleCnt="5">
        <dgm:presLayoutVars/>
      </dgm:prSet>
      <dgm:spPr/>
    </dgm:pt>
    <dgm:pt modelId="{1A449387-B1B7-425E-888C-BC9D601AAFC3}" type="pres">
      <dgm:prSet presAssocID="{BA4A7DDB-DC1F-4322-BC9E-D788F0CB822E}" presName="sibTrans" presStyleCnt="0"/>
      <dgm:spPr/>
    </dgm:pt>
    <dgm:pt modelId="{E9D6BF5B-B391-45B7-91E3-263E32095412}" type="pres">
      <dgm:prSet presAssocID="{536BD6E2-B75D-4513-993C-E9558378B24E}" presName="compNode" presStyleCnt="0"/>
      <dgm:spPr/>
    </dgm:pt>
    <dgm:pt modelId="{5C4F6D47-61CA-4CBA-8F6C-90491BFD9635}" type="pres">
      <dgm:prSet presAssocID="{536BD6E2-B75D-4513-993C-E9558378B24E}" presName="bgRect" presStyleLbl="bgShp" presStyleIdx="2" presStyleCnt="3"/>
      <dgm:spPr/>
    </dgm:pt>
    <dgm:pt modelId="{D665EFFF-1721-46CF-9352-552B937C1C7F}" type="pres">
      <dgm:prSet presAssocID="{536BD6E2-B75D-4513-993C-E9558378B2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71DB7EAC-B1B5-498F-9028-B53CBB65E0A6}" type="pres">
      <dgm:prSet presAssocID="{536BD6E2-B75D-4513-993C-E9558378B24E}" presName="spaceRect" presStyleCnt="0"/>
      <dgm:spPr/>
    </dgm:pt>
    <dgm:pt modelId="{906EFBC4-5E25-4274-81FC-A70EFC94CC9D}" type="pres">
      <dgm:prSet presAssocID="{536BD6E2-B75D-4513-993C-E9558378B24E}" presName="parTx" presStyleLbl="revTx" presStyleIdx="3" presStyleCnt="5">
        <dgm:presLayoutVars>
          <dgm:chMax val="0"/>
          <dgm:chPref val="0"/>
        </dgm:presLayoutVars>
      </dgm:prSet>
      <dgm:spPr/>
    </dgm:pt>
    <dgm:pt modelId="{CA01AA08-6812-4793-8373-272F3CD77B6E}" type="pres">
      <dgm:prSet presAssocID="{536BD6E2-B75D-4513-993C-E9558378B24E}" presName="desTx" presStyleLbl="revTx" presStyleIdx="4" presStyleCnt="5">
        <dgm:presLayoutVars/>
      </dgm:prSet>
      <dgm:spPr/>
    </dgm:pt>
  </dgm:ptLst>
  <dgm:cxnLst>
    <dgm:cxn modelId="{A2317D03-C5CD-4A52-B347-4CE0D86ECE51}" srcId="{536BD6E2-B75D-4513-993C-E9558378B24E}" destId="{4C680513-944B-442A-A05D-088C6D80ED4A}" srcOrd="0" destOrd="0" parTransId="{B602C6DB-ED2A-4259-B175-4F3BA77E3512}" sibTransId="{446AB241-B3A1-420E-A672-B7220D8FFCD3}"/>
    <dgm:cxn modelId="{F3DD9624-9B1E-4353-BF11-1EAB8800B9F1}" srcId="{536BD6E2-B75D-4513-993C-E9558378B24E}" destId="{1B6D16CD-5D09-4B12-BA08-48EFCF19D60D}" srcOrd="1" destOrd="0" parTransId="{4B6E505C-2E3C-4567-869E-D022C380E09A}" sibTransId="{DD0ABC22-9283-4D14-9CB9-5F38C4A451A0}"/>
    <dgm:cxn modelId="{A1BE963F-9A45-4121-BC68-6D8B94C2DA86}" type="presOf" srcId="{4C680513-944B-442A-A05D-088C6D80ED4A}" destId="{CA01AA08-6812-4793-8373-272F3CD77B6E}" srcOrd="0" destOrd="0" presId="urn:microsoft.com/office/officeart/2018/2/layout/IconVerticalSolidList"/>
    <dgm:cxn modelId="{07628644-2AC8-4AD5-86A3-AC884FF54566}" type="presOf" srcId="{689CCBC7-DEE8-45E9-BE34-C723417C4FE2}" destId="{FCA26BD7-C743-4970-AB8B-6A46F1DA7908}" srcOrd="0" destOrd="0" presId="urn:microsoft.com/office/officeart/2018/2/layout/IconVerticalSolidList"/>
    <dgm:cxn modelId="{37BB056E-4FD9-4513-B51F-3CDF5E77C58C}" srcId="{4EA1CF17-B52E-4BF8-AE72-E5E7DBEA7BED}" destId="{0626B3E0-E69E-47B2-B714-3E4E2823CB55}" srcOrd="1" destOrd="0" parTransId="{15A204C8-3600-498E-8764-E1AFF8FBBE03}" sibTransId="{6F7F4AF0-38A5-4EE3-9E22-26534F185725}"/>
    <dgm:cxn modelId="{F6733E54-0B6E-484E-BD3F-A0CC3F69B087}" srcId="{13487D4D-CC67-4267-B864-A6EE5EC5E3E0}" destId="{4EA1CF17-B52E-4BF8-AE72-E5E7DBEA7BED}" srcOrd="1" destOrd="0" parTransId="{3EB58173-661D-45AF-B302-50BC5A1B02F3}" sibTransId="{BA4A7DDB-DC1F-4322-BC9E-D788F0CB822E}"/>
    <dgm:cxn modelId="{0BA7E275-3D3D-40F8-A1D0-F2AECD125C24}" type="presOf" srcId="{0626B3E0-E69E-47B2-B714-3E4E2823CB55}" destId="{FCA26BD7-C743-4970-AB8B-6A46F1DA7908}" srcOrd="0" destOrd="1" presId="urn:microsoft.com/office/officeart/2018/2/layout/IconVerticalSolidList"/>
    <dgm:cxn modelId="{7713CF78-3105-4DFA-B862-B3691F60C361}" type="presOf" srcId="{13487D4D-CC67-4267-B864-A6EE5EC5E3E0}" destId="{A3159A5A-81DD-4CED-927F-0BE0C1D346FE}" srcOrd="0" destOrd="0" presId="urn:microsoft.com/office/officeart/2018/2/layout/IconVerticalSolidList"/>
    <dgm:cxn modelId="{AA85F480-3927-45C9-84CC-B293DD476B97}" type="presOf" srcId="{4EA1CF17-B52E-4BF8-AE72-E5E7DBEA7BED}" destId="{B02C1BF6-CF4F-4E5C-B81B-5C14065CE111}" srcOrd="0" destOrd="0" presId="urn:microsoft.com/office/officeart/2018/2/layout/IconVerticalSolidList"/>
    <dgm:cxn modelId="{B0A80F88-749B-4F3F-BC1F-769013B1CACB}" srcId="{13487D4D-CC67-4267-B864-A6EE5EC5E3E0}" destId="{536BD6E2-B75D-4513-993C-E9558378B24E}" srcOrd="2" destOrd="0" parTransId="{C20673EE-F27D-402F-B4B5-DD7DD6146FAF}" sibTransId="{877557A5-2462-4220-9773-DA07CD2AA1B6}"/>
    <dgm:cxn modelId="{0A79499B-3B36-4C2A-B7AB-28E84D3F4792}" srcId="{4EA1CF17-B52E-4BF8-AE72-E5E7DBEA7BED}" destId="{689CCBC7-DEE8-45E9-BE34-C723417C4FE2}" srcOrd="0" destOrd="0" parTransId="{6094BCAA-3A9C-4663-BF5B-B712BF5A38B3}" sibTransId="{C2DB5733-41C4-4F86-84DA-77645BCC5D0E}"/>
    <dgm:cxn modelId="{367901C3-EDCF-4492-99FE-8C710AB5AA68}" type="presOf" srcId="{1B6D16CD-5D09-4B12-BA08-48EFCF19D60D}" destId="{CA01AA08-6812-4793-8373-272F3CD77B6E}" srcOrd="0" destOrd="1" presId="urn:microsoft.com/office/officeart/2018/2/layout/IconVerticalSolidList"/>
    <dgm:cxn modelId="{CF9835C7-D737-489E-8F36-EF634402A33B}" srcId="{13487D4D-CC67-4267-B864-A6EE5EC5E3E0}" destId="{DCBBD5EB-4512-4BC7-B111-AFBDF95AD8F2}" srcOrd="0" destOrd="0" parTransId="{B8AE5473-6CD2-469B-80F9-455EC2EDA5E3}" sibTransId="{C275951B-9B67-459B-819E-294FDE83D4AF}"/>
    <dgm:cxn modelId="{522F4DEA-ED63-446A-9AE2-EDD19626B1B9}" type="presOf" srcId="{DCBBD5EB-4512-4BC7-B111-AFBDF95AD8F2}" destId="{87EF1E9F-29A6-4491-80FF-8D5C6962B627}" srcOrd="0" destOrd="0" presId="urn:microsoft.com/office/officeart/2018/2/layout/IconVerticalSolidList"/>
    <dgm:cxn modelId="{AC0426F0-673A-4CB7-A170-83D9B3F076FB}" type="presOf" srcId="{536BD6E2-B75D-4513-993C-E9558378B24E}" destId="{906EFBC4-5E25-4274-81FC-A70EFC94CC9D}" srcOrd="0" destOrd="0" presId="urn:microsoft.com/office/officeart/2018/2/layout/IconVerticalSolidList"/>
    <dgm:cxn modelId="{14F687F6-EF9C-4A4F-A24C-1A6E61286370}" type="presParOf" srcId="{A3159A5A-81DD-4CED-927F-0BE0C1D346FE}" destId="{E9790F2D-B67C-4673-B492-71B516F77E79}" srcOrd="0" destOrd="0" presId="urn:microsoft.com/office/officeart/2018/2/layout/IconVerticalSolidList"/>
    <dgm:cxn modelId="{C6B81097-B9A2-462D-B649-65A60CA16D5E}" type="presParOf" srcId="{E9790F2D-B67C-4673-B492-71B516F77E79}" destId="{D22B7712-9AD7-44E2-B364-F4E5F58B0422}" srcOrd="0" destOrd="0" presId="urn:microsoft.com/office/officeart/2018/2/layout/IconVerticalSolidList"/>
    <dgm:cxn modelId="{E9E3FCD4-4EDB-4B0D-A4DC-FA165EB544E7}" type="presParOf" srcId="{E9790F2D-B67C-4673-B492-71B516F77E79}" destId="{682E8445-9261-43C1-9087-1F8A506DE093}" srcOrd="1" destOrd="0" presId="urn:microsoft.com/office/officeart/2018/2/layout/IconVerticalSolidList"/>
    <dgm:cxn modelId="{B7AD8285-8267-443E-90B1-6C7B9B8D0524}" type="presParOf" srcId="{E9790F2D-B67C-4673-B492-71B516F77E79}" destId="{2F29779C-4804-436B-9544-0288B2C3E0F3}" srcOrd="2" destOrd="0" presId="urn:microsoft.com/office/officeart/2018/2/layout/IconVerticalSolidList"/>
    <dgm:cxn modelId="{6E409E20-1C18-47B3-BA77-98703DED0EA0}" type="presParOf" srcId="{E9790F2D-B67C-4673-B492-71B516F77E79}" destId="{87EF1E9F-29A6-4491-80FF-8D5C6962B627}" srcOrd="3" destOrd="0" presId="urn:microsoft.com/office/officeart/2018/2/layout/IconVerticalSolidList"/>
    <dgm:cxn modelId="{38F8E5D6-6137-4A8B-A060-A29BA353892B}" type="presParOf" srcId="{A3159A5A-81DD-4CED-927F-0BE0C1D346FE}" destId="{92775087-D60B-4790-881A-E908B5008802}" srcOrd="1" destOrd="0" presId="urn:microsoft.com/office/officeart/2018/2/layout/IconVerticalSolidList"/>
    <dgm:cxn modelId="{34D351D1-3782-4BC0-84F1-F9CD6A6044AB}" type="presParOf" srcId="{A3159A5A-81DD-4CED-927F-0BE0C1D346FE}" destId="{C3B0BC74-2819-41F7-AD7A-9FEB451E4775}" srcOrd="2" destOrd="0" presId="urn:microsoft.com/office/officeart/2018/2/layout/IconVerticalSolidList"/>
    <dgm:cxn modelId="{F1FEAA00-766E-4B03-A9F3-CEA162E0266E}" type="presParOf" srcId="{C3B0BC74-2819-41F7-AD7A-9FEB451E4775}" destId="{6724D912-CF19-4BEA-8AA8-D248E9C73E13}" srcOrd="0" destOrd="0" presId="urn:microsoft.com/office/officeart/2018/2/layout/IconVerticalSolidList"/>
    <dgm:cxn modelId="{9270C8CA-8035-4364-9065-C7D63972C228}" type="presParOf" srcId="{C3B0BC74-2819-41F7-AD7A-9FEB451E4775}" destId="{2F27DD15-C962-4A52-9F73-EA61E502896D}" srcOrd="1" destOrd="0" presId="urn:microsoft.com/office/officeart/2018/2/layout/IconVerticalSolidList"/>
    <dgm:cxn modelId="{F1101577-924D-4115-89DE-48AE60CDD89E}" type="presParOf" srcId="{C3B0BC74-2819-41F7-AD7A-9FEB451E4775}" destId="{194BB70D-9872-4066-84BF-1BEAD79711D7}" srcOrd="2" destOrd="0" presId="urn:microsoft.com/office/officeart/2018/2/layout/IconVerticalSolidList"/>
    <dgm:cxn modelId="{909EB6B1-F62F-42BC-8892-C42B81B3F202}" type="presParOf" srcId="{C3B0BC74-2819-41F7-AD7A-9FEB451E4775}" destId="{B02C1BF6-CF4F-4E5C-B81B-5C14065CE111}" srcOrd="3" destOrd="0" presId="urn:microsoft.com/office/officeart/2018/2/layout/IconVerticalSolidList"/>
    <dgm:cxn modelId="{D409001E-C727-4FFD-BD6E-9413CA656236}" type="presParOf" srcId="{C3B0BC74-2819-41F7-AD7A-9FEB451E4775}" destId="{FCA26BD7-C743-4970-AB8B-6A46F1DA7908}" srcOrd="4" destOrd="0" presId="urn:microsoft.com/office/officeart/2018/2/layout/IconVerticalSolidList"/>
    <dgm:cxn modelId="{02FBC4B2-B666-45E8-9FF4-F9C511D56D39}" type="presParOf" srcId="{A3159A5A-81DD-4CED-927F-0BE0C1D346FE}" destId="{1A449387-B1B7-425E-888C-BC9D601AAFC3}" srcOrd="3" destOrd="0" presId="urn:microsoft.com/office/officeart/2018/2/layout/IconVerticalSolidList"/>
    <dgm:cxn modelId="{9963105B-ABF7-4A1F-864D-237C0F02C99B}" type="presParOf" srcId="{A3159A5A-81DD-4CED-927F-0BE0C1D346FE}" destId="{E9D6BF5B-B391-45B7-91E3-263E32095412}" srcOrd="4" destOrd="0" presId="urn:microsoft.com/office/officeart/2018/2/layout/IconVerticalSolidList"/>
    <dgm:cxn modelId="{8257C935-C8B1-4FB3-AB22-31EF164C9B40}" type="presParOf" srcId="{E9D6BF5B-B391-45B7-91E3-263E32095412}" destId="{5C4F6D47-61CA-4CBA-8F6C-90491BFD9635}" srcOrd="0" destOrd="0" presId="urn:microsoft.com/office/officeart/2018/2/layout/IconVerticalSolidList"/>
    <dgm:cxn modelId="{F1C9507B-A320-4A71-BFD0-0BAC4BD2D458}" type="presParOf" srcId="{E9D6BF5B-B391-45B7-91E3-263E32095412}" destId="{D665EFFF-1721-46CF-9352-552B937C1C7F}" srcOrd="1" destOrd="0" presId="urn:microsoft.com/office/officeart/2018/2/layout/IconVerticalSolidList"/>
    <dgm:cxn modelId="{6BBBF18D-C19F-427B-B16D-3D54A1A3029E}" type="presParOf" srcId="{E9D6BF5B-B391-45B7-91E3-263E32095412}" destId="{71DB7EAC-B1B5-498F-9028-B53CBB65E0A6}" srcOrd="2" destOrd="0" presId="urn:microsoft.com/office/officeart/2018/2/layout/IconVerticalSolidList"/>
    <dgm:cxn modelId="{6D0BD886-09DD-4974-8CEE-CA5D270C63A6}" type="presParOf" srcId="{E9D6BF5B-B391-45B7-91E3-263E32095412}" destId="{906EFBC4-5E25-4274-81FC-A70EFC94CC9D}" srcOrd="3" destOrd="0" presId="urn:microsoft.com/office/officeart/2018/2/layout/IconVerticalSolidList"/>
    <dgm:cxn modelId="{9DAE4B1A-6D18-41F6-AE7D-80DF474EE69E}" type="presParOf" srcId="{E9D6BF5B-B391-45B7-91E3-263E32095412}" destId="{CA01AA08-6812-4793-8373-272F3CD77B6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FB4F92-9BEE-48ED-99C0-9D440BA42E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12AA1-ACCB-45B6-9864-3FE3407A805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Eligibility info</a:t>
          </a:r>
        </a:p>
      </dgm:t>
    </dgm:pt>
    <dgm:pt modelId="{316CC1CA-D15E-467F-8EC4-10846D9DDF31}" type="parTrans" cxnId="{70162352-A018-4977-B691-A916AA255BF3}">
      <dgm:prSet/>
      <dgm:spPr/>
      <dgm:t>
        <a:bodyPr/>
        <a:lstStyle/>
        <a:p>
          <a:endParaRPr lang="en-US"/>
        </a:p>
      </dgm:t>
    </dgm:pt>
    <dgm:pt modelId="{BFD8BC45-C4FC-4E0D-AA44-B7B7F3C4D020}" type="sibTrans" cxnId="{70162352-A018-4977-B691-A916AA255BF3}">
      <dgm:prSet/>
      <dgm:spPr/>
      <dgm:t>
        <a:bodyPr/>
        <a:lstStyle/>
        <a:p>
          <a:endParaRPr lang="en-US"/>
        </a:p>
      </dgm:t>
    </dgm:pt>
    <dgm:pt modelId="{2E09C7BA-11BB-438F-B78E-2223FBDB9C8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Online enrollment and applications</a:t>
          </a:r>
        </a:p>
      </dgm:t>
    </dgm:pt>
    <dgm:pt modelId="{BA609639-9730-4C69-B365-4F85643C6D17}" type="parTrans" cxnId="{D444B08A-AFA9-4FD0-8163-4B36E3BD31A3}">
      <dgm:prSet/>
      <dgm:spPr/>
      <dgm:t>
        <a:bodyPr/>
        <a:lstStyle/>
        <a:p>
          <a:endParaRPr lang="en-US"/>
        </a:p>
      </dgm:t>
    </dgm:pt>
    <dgm:pt modelId="{42D330C8-C9F7-4C8D-94F9-BC3FC4BAC93D}" type="sibTrans" cxnId="{D444B08A-AFA9-4FD0-8163-4B36E3BD31A3}">
      <dgm:prSet/>
      <dgm:spPr/>
      <dgm:t>
        <a:bodyPr/>
        <a:lstStyle/>
        <a:p>
          <a:endParaRPr lang="en-US"/>
        </a:p>
      </dgm:t>
    </dgm:pt>
    <dgm:pt modelId="{76CDCBF6-D56F-4478-AFA3-3F1F418CAC5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Tutorial videos</a:t>
          </a:r>
        </a:p>
      </dgm:t>
    </dgm:pt>
    <dgm:pt modelId="{7FB51723-6D41-4EC6-9D53-F94643656C23}" type="parTrans" cxnId="{6A3BFF56-78DD-44BA-8F9D-F68DEB9E7F9C}">
      <dgm:prSet/>
      <dgm:spPr/>
      <dgm:t>
        <a:bodyPr/>
        <a:lstStyle/>
        <a:p>
          <a:endParaRPr lang="en-US"/>
        </a:p>
      </dgm:t>
    </dgm:pt>
    <dgm:pt modelId="{BC273D1F-7857-48B5-96FC-BDCB0DA96B7B}" type="sibTrans" cxnId="{6A3BFF56-78DD-44BA-8F9D-F68DEB9E7F9C}">
      <dgm:prSet/>
      <dgm:spPr/>
      <dgm:t>
        <a:bodyPr/>
        <a:lstStyle/>
        <a:p>
          <a:endParaRPr lang="en-US"/>
        </a:p>
      </dgm:t>
    </dgm:pt>
    <dgm:pt modelId="{C9F0CF61-B20D-4473-AE13-7E6ED8FF260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Contact and appeals info</a:t>
          </a:r>
        </a:p>
      </dgm:t>
    </dgm:pt>
    <dgm:pt modelId="{A0EDC03C-5E56-4EE1-B1A2-0DC2B170AD39}" type="parTrans" cxnId="{144AC145-38B6-4BA2-A56A-40469DA72B0B}">
      <dgm:prSet/>
      <dgm:spPr/>
      <dgm:t>
        <a:bodyPr/>
        <a:lstStyle/>
        <a:p>
          <a:endParaRPr lang="en-US"/>
        </a:p>
      </dgm:t>
    </dgm:pt>
    <dgm:pt modelId="{38F1A2FD-2764-4682-A967-BCFB919704E6}" type="sibTrans" cxnId="{144AC145-38B6-4BA2-A56A-40469DA72B0B}">
      <dgm:prSet/>
      <dgm:spPr/>
      <dgm:t>
        <a:bodyPr/>
        <a:lstStyle/>
        <a:p>
          <a:endParaRPr lang="en-US"/>
        </a:p>
      </dgm:t>
    </dgm:pt>
    <dgm:pt modelId="{D8CDF0D7-8AE7-4DF6-9653-924723458DB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Covered services</a:t>
          </a:r>
        </a:p>
      </dgm:t>
    </dgm:pt>
    <dgm:pt modelId="{9F8E584F-480B-411A-A87D-F9D90F8ED059}" type="parTrans" cxnId="{91FF390A-744E-449C-A0BA-9FC990DA0D1F}">
      <dgm:prSet/>
      <dgm:spPr/>
      <dgm:t>
        <a:bodyPr/>
        <a:lstStyle/>
        <a:p>
          <a:endParaRPr lang="en-US"/>
        </a:p>
      </dgm:t>
    </dgm:pt>
    <dgm:pt modelId="{535F5C97-FA1A-433A-BC2E-4FB64EBD0D89}" type="sibTrans" cxnId="{91FF390A-744E-449C-A0BA-9FC990DA0D1F}">
      <dgm:prSet/>
      <dgm:spPr/>
      <dgm:t>
        <a:bodyPr/>
        <a:lstStyle/>
        <a:p>
          <a:endParaRPr lang="en-US"/>
        </a:p>
      </dgm:t>
    </dgm:pt>
    <dgm:pt modelId="{640CE342-5A3A-4B7E-A391-5A292DF4CAC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HIPAA rights</a:t>
          </a:r>
        </a:p>
      </dgm:t>
    </dgm:pt>
    <dgm:pt modelId="{E677C04E-3914-4182-92A3-1F666B85A21A}" type="parTrans" cxnId="{8498AD46-D602-454C-9BD8-EA112E335CEA}">
      <dgm:prSet/>
      <dgm:spPr/>
      <dgm:t>
        <a:bodyPr/>
        <a:lstStyle/>
        <a:p>
          <a:endParaRPr lang="en-US"/>
        </a:p>
      </dgm:t>
    </dgm:pt>
    <dgm:pt modelId="{327038F7-4672-4579-96FE-5A1C5CD5A08C}" type="sibTrans" cxnId="{8498AD46-D602-454C-9BD8-EA112E335CEA}">
      <dgm:prSet/>
      <dgm:spPr/>
      <dgm:t>
        <a:bodyPr/>
        <a:lstStyle/>
        <a:p>
          <a:endParaRPr lang="en-US"/>
        </a:p>
      </dgm:t>
    </dgm:pt>
    <dgm:pt modelId="{1362767D-9560-4D4A-8C65-79F37C824F3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Provider policy </a:t>
          </a:r>
          <a:r>
            <a:rPr lang="en-US" dirty="0"/>
            <a:t>manual</a:t>
          </a:r>
        </a:p>
      </dgm:t>
    </dgm:pt>
    <dgm:pt modelId="{6752255E-87E8-4681-8044-5423B0A4DB9F}" type="parTrans" cxnId="{9F3575BF-E3CD-4696-9FA6-3C7FDFF710F8}">
      <dgm:prSet/>
      <dgm:spPr/>
      <dgm:t>
        <a:bodyPr/>
        <a:lstStyle/>
        <a:p>
          <a:endParaRPr lang="en-US"/>
        </a:p>
      </dgm:t>
    </dgm:pt>
    <dgm:pt modelId="{EE79D381-6F9F-43E7-8F71-AB1F8D804136}" type="sibTrans" cxnId="{9F3575BF-E3CD-4696-9FA6-3C7FDFF710F8}">
      <dgm:prSet/>
      <dgm:spPr/>
      <dgm:t>
        <a:bodyPr/>
        <a:lstStyle/>
        <a:p>
          <a:endParaRPr lang="en-US"/>
        </a:p>
      </dgm:t>
    </dgm:pt>
    <dgm:pt modelId="{BACE6A14-0EC2-4403-BAC1-01A5B496617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Advisory Council info</a:t>
          </a:r>
        </a:p>
      </dgm:t>
    </dgm:pt>
    <dgm:pt modelId="{5CBE4AEF-6B87-46A5-A117-2DF813162426}" type="parTrans" cxnId="{1B849966-BE68-45EE-B262-76D8C26FA0FA}">
      <dgm:prSet/>
      <dgm:spPr/>
      <dgm:t>
        <a:bodyPr/>
        <a:lstStyle/>
        <a:p>
          <a:endParaRPr lang="en-US"/>
        </a:p>
      </dgm:t>
    </dgm:pt>
    <dgm:pt modelId="{AC9E3B04-F3BA-4C55-BBF8-AF991B066F2C}" type="sibTrans" cxnId="{1B849966-BE68-45EE-B262-76D8C26FA0FA}">
      <dgm:prSet/>
      <dgm:spPr/>
      <dgm:t>
        <a:bodyPr/>
        <a:lstStyle/>
        <a:p>
          <a:endParaRPr lang="en-US"/>
        </a:p>
      </dgm:t>
    </dgm:pt>
    <dgm:pt modelId="{37541A99-A83C-481E-A2D4-FBE64D2CFE7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Other resources</a:t>
          </a:r>
        </a:p>
      </dgm:t>
    </dgm:pt>
    <dgm:pt modelId="{99CD90C5-161A-4968-AEE9-C5561EC52D58}" type="parTrans" cxnId="{45BCCEEC-C586-4FFB-8647-59ED2DABB78B}">
      <dgm:prSet/>
      <dgm:spPr/>
      <dgm:t>
        <a:bodyPr/>
        <a:lstStyle/>
        <a:p>
          <a:endParaRPr lang="en-US"/>
        </a:p>
      </dgm:t>
    </dgm:pt>
    <dgm:pt modelId="{B5E00B8B-65B0-4F8E-AFEA-DAD5123601B3}" type="sibTrans" cxnId="{45BCCEEC-C586-4FFB-8647-59ED2DABB78B}">
      <dgm:prSet/>
      <dgm:spPr/>
      <dgm:t>
        <a:bodyPr/>
        <a:lstStyle/>
        <a:p>
          <a:endParaRPr lang="en-US"/>
        </a:p>
      </dgm:t>
    </dgm:pt>
    <dgm:pt modelId="{44525CA0-53B6-4705-A0F9-418005FE4D3E}" type="pres">
      <dgm:prSet presAssocID="{D4FB4F92-9BEE-48ED-99C0-9D440BA42ECB}" presName="diagram" presStyleCnt="0">
        <dgm:presLayoutVars>
          <dgm:dir/>
          <dgm:resizeHandles val="exact"/>
        </dgm:presLayoutVars>
      </dgm:prSet>
      <dgm:spPr/>
    </dgm:pt>
    <dgm:pt modelId="{D5ECE09A-67C9-4012-B7F2-B77690817711}" type="pres">
      <dgm:prSet presAssocID="{2E512AA1-ACCB-45B6-9864-3FE3407A805F}" presName="node" presStyleLbl="node1" presStyleIdx="0" presStyleCnt="9">
        <dgm:presLayoutVars>
          <dgm:bulletEnabled val="1"/>
        </dgm:presLayoutVars>
      </dgm:prSet>
      <dgm:spPr/>
    </dgm:pt>
    <dgm:pt modelId="{2D9A31C9-9AE7-41ED-9ED9-78E79FC71639}" type="pres">
      <dgm:prSet presAssocID="{BFD8BC45-C4FC-4E0D-AA44-B7B7F3C4D020}" presName="sibTrans" presStyleCnt="0"/>
      <dgm:spPr/>
    </dgm:pt>
    <dgm:pt modelId="{765AD034-1F40-4EB8-B833-B2A7E54CBA7D}" type="pres">
      <dgm:prSet presAssocID="{2E09C7BA-11BB-438F-B78E-2223FBDB9C8C}" presName="node" presStyleLbl="node1" presStyleIdx="1" presStyleCnt="9">
        <dgm:presLayoutVars>
          <dgm:bulletEnabled val="1"/>
        </dgm:presLayoutVars>
      </dgm:prSet>
      <dgm:spPr/>
    </dgm:pt>
    <dgm:pt modelId="{CD4D8682-CDE1-4C50-96F0-CC273A565BEC}" type="pres">
      <dgm:prSet presAssocID="{42D330C8-C9F7-4C8D-94F9-BC3FC4BAC93D}" presName="sibTrans" presStyleCnt="0"/>
      <dgm:spPr/>
    </dgm:pt>
    <dgm:pt modelId="{39D50676-42C3-4DEE-BA5E-61A9D65EE0EE}" type="pres">
      <dgm:prSet presAssocID="{76CDCBF6-D56F-4478-AFA3-3F1F418CAC59}" presName="node" presStyleLbl="node1" presStyleIdx="2" presStyleCnt="9">
        <dgm:presLayoutVars>
          <dgm:bulletEnabled val="1"/>
        </dgm:presLayoutVars>
      </dgm:prSet>
      <dgm:spPr/>
    </dgm:pt>
    <dgm:pt modelId="{D00E90AE-0A89-4B44-BF06-A73F6EF9445C}" type="pres">
      <dgm:prSet presAssocID="{BC273D1F-7857-48B5-96FC-BDCB0DA96B7B}" presName="sibTrans" presStyleCnt="0"/>
      <dgm:spPr/>
    </dgm:pt>
    <dgm:pt modelId="{54C5E7E0-6CAF-4E93-9D20-6317A7E6099C}" type="pres">
      <dgm:prSet presAssocID="{C9F0CF61-B20D-4473-AE13-7E6ED8FF2603}" presName="node" presStyleLbl="node1" presStyleIdx="3" presStyleCnt="9">
        <dgm:presLayoutVars>
          <dgm:bulletEnabled val="1"/>
        </dgm:presLayoutVars>
      </dgm:prSet>
      <dgm:spPr/>
    </dgm:pt>
    <dgm:pt modelId="{8B6529F4-E73C-41CE-A60D-A401DFC0CECA}" type="pres">
      <dgm:prSet presAssocID="{38F1A2FD-2764-4682-A967-BCFB919704E6}" presName="sibTrans" presStyleCnt="0"/>
      <dgm:spPr/>
    </dgm:pt>
    <dgm:pt modelId="{B48545E2-4E61-4FDA-8F4E-260DED8E5489}" type="pres">
      <dgm:prSet presAssocID="{D8CDF0D7-8AE7-4DF6-9653-924723458DB3}" presName="node" presStyleLbl="node1" presStyleIdx="4" presStyleCnt="9">
        <dgm:presLayoutVars>
          <dgm:bulletEnabled val="1"/>
        </dgm:presLayoutVars>
      </dgm:prSet>
      <dgm:spPr/>
    </dgm:pt>
    <dgm:pt modelId="{41936152-E4D2-4457-BC85-567D07FC934F}" type="pres">
      <dgm:prSet presAssocID="{535F5C97-FA1A-433A-BC2E-4FB64EBD0D89}" presName="sibTrans" presStyleCnt="0"/>
      <dgm:spPr/>
    </dgm:pt>
    <dgm:pt modelId="{AA35F440-258A-4709-AE07-B3DCD74DC345}" type="pres">
      <dgm:prSet presAssocID="{640CE342-5A3A-4B7E-A391-5A292DF4CAC1}" presName="node" presStyleLbl="node1" presStyleIdx="5" presStyleCnt="9">
        <dgm:presLayoutVars>
          <dgm:bulletEnabled val="1"/>
        </dgm:presLayoutVars>
      </dgm:prSet>
      <dgm:spPr/>
    </dgm:pt>
    <dgm:pt modelId="{935DA872-E358-4AED-A04C-25EB495F3C99}" type="pres">
      <dgm:prSet presAssocID="{327038F7-4672-4579-96FE-5A1C5CD5A08C}" presName="sibTrans" presStyleCnt="0"/>
      <dgm:spPr/>
    </dgm:pt>
    <dgm:pt modelId="{491A15E2-5EA0-4E79-BC1A-31EC8A390C37}" type="pres">
      <dgm:prSet presAssocID="{1362767D-9560-4D4A-8C65-79F37C824F32}" presName="node" presStyleLbl="node1" presStyleIdx="6" presStyleCnt="9">
        <dgm:presLayoutVars>
          <dgm:bulletEnabled val="1"/>
        </dgm:presLayoutVars>
      </dgm:prSet>
      <dgm:spPr/>
    </dgm:pt>
    <dgm:pt modelId="{88BBB35E-CA3E-4FE6-AF15-09F134ECF97C}" type="pres">
      <dgm:prSet presAssocID="{EE79D381-6F9F-43E7-8F71-AB1F8D804136}" presName="sibTrans" presStyleCnt="0"/>
      <dgm:spPr/>
    </dgm:pt>
    <dgm:pt modelId="{5EF5F998-CBCA-4274-B2B2-A48DC2982021}" type="pres">
      <dgm:prSet presAssocID="{BACE6A14-0EC2-4403-BAC1-01A5B496617F}" presName="node" presStyleLbl="node1" presStyleIdx="7" presStyleCnt="9">
        <dgm:presLayoutVars>
          <dgm:bulletEnabled val="1"/>
        </dgm:presLayoutVars>
      </dgm:prSet>
      <dgm:spPr/>
    </dgm:pt>
    <dgm:pt modelId="{BE2F57E7-F292-4196-AF61-49DDC1DB3FBC}" type="pres">
      <dgm:prSet presAssocID="{AC9E3B04-F3BA-4C55-BBF8-AF991B066F2C}" presName="sibTrans" presStyleCnt="0"/>
      <dgm:spPr/>
    </dgm:pt>
    <dgm:pt modelId="{1CCEAFE7-43A5-46A7-9794-826AF8059C67}" type="pres">
      <dgm:prSet presAssocID="{37541A99-A83C-481E-A2D4-FBE64D2CFE73}" presName="node" presStyleLbl="node1" presStyleIdx="8" presStyleCnt="9">
        <dgm:presLayoutVars>
          <dgm:bulletEnabled val="1"/>
        </dgm:presLayoutVars>
      </dgm:prSet>
      <dgm:spPr/>
    </dgm:pt>
  </dgm:ptLst>
  <dgm:cxnLst>
    <dgm:cxn modelId="{91FF390A-744E-449C-A0BA-9FC990DA0D1F}" srcId="{D4FB4F92-9BEE-48ED-99C0-9D440BA42ECB}" destId="{D8CDF0D7-8AE7-4DF6-9653-924723458DB3}" srcOrd="4" destOrd="0" parTransId="{9F8E584F-480B-411A-A87D-F9D90F8ED059}" sibTransId="{535F5C97-FA1A-433A-BC2E-4FB64EBD0D89}"/>
    <dgm:cxn modelId="{A76A5B16-8C27-42F2-BDB7-700080DDA060}" type="presOf" srcId="{BACE6A14-0EC2-4403-BAC1-01A5B496617F}" destId="{5EF5F998-CBCA-4274-B2B2-A48DC2982021}" srcOrd="0" destOrd="0" presId="urn:microsoft.com/office/officeart/2005/8/layout/default"/>
    <dgm:cxn modelId="{B9AF511E-44D1-4830-98C6-D67C248CF199}" type="presOf" srcId="{C9F0CF61-B20D-4473-AE13-7E6ED8FF2603}" destId="{54C5E7E0-6CAF-4E93-9D20-6317A7E6099C}" srcOrd="0" destOrd="0" presId="urn:microsoft.com/office/officeart/2005/8/layout/default"/>
    <dgm:cxn modelId="{61613D26-94A6-44F4-A596-ACF64F6F0809}" type="presOf" srcId="{1362767D-9560-4D4A-8C65-79F37C824F32}" destId="{491A15E2-5EA0-4E79-BC1A-31EC8A390C37}" srcOrd="0" destOrd="0" presId="urn:microsoft.com/office/officeart/2005/8/layout/default"/>
    <dgm:cxn modelId="{6840F539-8B87-4AE1-863C-8D63ECD40D71}" type="presOf" srcId="{D4FB4F92-9BEE-48ED-99C0-9D440BA42ECB}" destId="{44525CA0-53B6-4705-A0F9-418005FE4D3E}" srcOrd="0" destOrd="0" presId="urn:microsoft.com/office/officeart/2005/8/layout/default"/>
    <dgm:cxn modelId="{144AC145-38B6-4BA2-A56A-40469DA72B0B}" srcId="{D4FB4F92-9BEE-48ED-99C0-9D440BA42ECB}" destId="{C9F0CF61-B20D-4473-AE13-7E6ED8FF2603}" srcOrd="3" destOrd="0" parTransId="{A0EDC03C-5E56-4EE1-B1A2-0DC2B170AD39}" sibTransId="{38F1A2FD-2764-4682-A967-BCFB919704E6}"/>
    <dgm:cxn modelId="{1B849966-BE68-45EE-B262-76D8C26FA0FA}" srcId="{D4FB4F92-9BEE-48ED-99C0-9D440BA42ECB}" destId="{BACE6A14-0EC2-4403-BAC1-01A5B496617F}" srcOrd="7" destOrd="0" parTransId="{5CBE4AEF-6B87-46A5-A117-2DF813162426}" sibTransId="{AC9E3B04-F3BA-4C55-BBF8-AF991B066F2C}"/>
    <dgm:cxn modelId="{8498AD46-D602-454C-9BD8-EA112E335CEA}" srcId="{D4FB4F92-9BEE-48ED-99C0-9D440BA42ECB}" destId="{640CE342-5A3A-4B7E-A391-5A292DF4CAC1}" srcOrd="5" destOrd="0" parTransId="{E677C04E-3914-4182-92A3-1F666B85A21A}" sibTransId="{327038F7-4672-4579-96FE-5A1C5CD5A08C}"/>
    <dgm:cxn modelId="{70162352-A018-4977-B691-A916AA255BF3}" srcId="{D4FB4F92-9BEE-48ED-99C0-9D440BA42ECB}" destId="{2E512AA1-ACCB-45B6-9864-3FE3407A805F}" srcOrd="0" destOrd="0" parTransId="{316CC1CA-D15E-467F-8EC4-10846D9DDF31}" sibTransId="{BFD8BC45-C4FC-4E0D-AA44-B7B7F3C4D020}"/>
    <dgm:cxn modelId="{6F259E72-B043-47CB-B4E4-0E484417EBF2}" type="presOf" srcId="{640CE342-5A3A-4B7E-A391-5A292DF4CAC1}" destId="{AA35F440-258A-4709-AE07-B3DCD74DC345}" srcOrd="0" destOrd="0" presId="urn:microsoft.com/office/officeart/2005/8/layout/default"/>
    <dgm:cxn modelId="{6A3BFF56-78DD-44BA-8F9D-F68DEB9E7F9C}" srcId="{D4FB4F92-9BEE-48ED-99C0-9D440BA42ECB}" destId="{76CDCBF6-D56F-4478-AFA3-3F1F418CAC59}" srcOrd="2" destOrd="0" parTransId="{7FB51723-6D41-4EC6-9D53-F94643656C23}" sibTransId="{BC273D1F-7857-48B5-96FC-BDCB0DA96B7B}"/>
    <dgm:cxn modelId="{D444B08A-AFA9-4FD0-8163-4B36E3BD31A3}" srcId="{D4FB4F92-9BEE-48ED-99C0-9D440BA42ECB}" destId="{2E09C7BA-11BB-438F-B78E-2223FBDB9C8C}" srcOrd="1" destOrd="0" parTransId="{BA609639-9730-4C69-B365-4F85643C6D17}" sibTransId="{42D330C8-C9F7-4C8D-94F9-BC3FC4BAC93D}"/>
    <dgm:cxn modelId="{EAE584B8-ADC6-4D48-9D5E-D524C970784B}" type="presOf" srcId="{D8CDF0D7-8AE7-4DF6-9653-924723458DB3}" destId="{B48545E2-4E61-4FDA-8F4E-260DED8E5489}" srcOrd="0" destOrd="0" presId="urn:microsoft.com/office/officeart/2005/8/layout/default"/>
    <dgm:cxn modelId="{9F3575BF-E3CD-4696-9FA6-3C7FDFF710F8}" srcId="{D4FB4F92-9BEE-48ED-99C0-9D440BA42ECB}" destId="{1362767D-9560-4D4A-8C65-79F37C824F32}" srcOrd="6" destOrd="0" parTransId="{6752255E-87E8-4681-8044-5423B0A4DB9F}" sibTransId="{EE79D381-6F9F-43E7-8F71-AB1F8D804136}"/>
    <dgm:cxn modelId="{2C8A86C1-A090-4E69-9919-66687CF00053}" type="presOf" srcId="{76CDCBF6-D56F-4478-AFA3-3F1F418CAC59}" destId="{39D50676-42C3-4DEE-BA5E-61A9D65EE0EE}" srcOrd="0" destOrd="0" presId="urn:microsoft.com/office/officeart/2005/8/layout/default"/>
    <dgm:cxn modelId="{364354D6-E8C4-4EF7-BC00-B9FC04BEBF5C}" type="presOf" srcId="{2E09C7BA-11BB-438F-B78E-2223FBDB9C8C}" destId="{765AD034-1F40-4EB8-B833-B2A7E54CBA7D}" srcOrd="0" destOrd="0" presId="urn:microsoft.com/office/officeart/2005/8/layout/default"/>
    <dgm:cxn modelId="{56B43DEA-7A4D-41FD-8441-BDBBC1FD96C8}" type="presOf" srcId="{37541A99-A83C-481E-A2D4-FBE64D2CFE73}" destId="{1CCEAFE7-43A5-46A7-9794-826AF8059C67}" srcOrd="0" destOrd="0" presId="urn:microsoft.com/office/officeart/2005/8/layout/default"/>
    <dgm:cxn modelId="{45BCCEEC-C586-4FFB-8647-59ED2DABB78B}" srcId="{D4FB4F92-9BEE-48ED-99C0-9D440BA42ECB}" destId="{37541A99-A83C-481E-A2D4-FBE64D2CFE73}" srcOrd="8" destOrd="0" parTransId="{99CD90C5-161A-4968-AEE9-C5561EC52D58}" sibTransId="{B5E00B8B-65B0-4F8E-AFEA-DAD5123601B3}"/>
    <dgm:cxn modelId="{50BB0CFC-7325-4454-870A-F56310AA697B}" type="presOf" srcId="{2E512AA1-ACCB-45B6-9864-3FE3407A805F}" destId="{D5ECE09A-67C9-4012-B7F2-B77690817711}" srcOrd="0" destOrd="0" presId="urn:microsoft.com/office/officeart/2005/8/layout/default"/>
    <dgm:cxn modelId="{61F3EE86-0D50-4227-A402-C7ACFF91C155}" type="presParOf" srcId="{44525CA0-53B6-4705-A0F9-418005FE4D3E}" destId="{D5ECE09A-67C9-4012-B7F2-B77690817711}" srcOrd="0" destOrd="0" presId="urn:microsoft.com/office/officeart/2005/8/layout/default"/>
    <dgm:cxn modelId="{D506726C-99CC-4CE5-8A27-9AC4E33F0B34}" type="presParOf" srcId="{44525CA0-53B6-4705-A0F9-418005FE4D3E}" destId="{2D9A31C9-9AE7-41ED-9ED9-78E79FC71639}" srcOrd="1" destOrd="0" presId="urn:microsoft.com/office/officeart/2005/8/layout/default"/>
    <dgm:cxn modelId="{6C8680E1-69C3-4431-BBE7-BF0676BD0A67}" type="presParOf" srcId="{44525CA0-53B6-4705-A0F9-418005FE4D3E}" destId="{765AD034-1F40-4EB8-B833-B2A7E54CBA7D}" srcOrd="2" destOrd="0" presId="urn:microsoft.com/office/officeart/2005/8/layout/default"/>
    <dgm:cxn modelId="{73BAEC95-2A3C-417F-A5A7-237B7228367E}" type="presParOf" srcId="{44525CA0-53B6-4705-A0F9-418005FE4D3E}" destId="{CD4D8682-CDE1-4C50-96F0-CC273A565BEC}" srcOrd="3" destOrd="0" presId="urn:microsoft.com/office/officeart/2005/8/layout/default"/>
    <dgm:cxn modelId="{71F84E05-145F-4F0B-9CF8-F213CE493CE5}" type="presParOf" srcId="{44525CA0-53B6-4705-A0F9-418005FE4D3E}" destId="{39D50676-42C3-4DEE-BA5E-61A9D65EE0EE}" srcOrd="4" destOrd="0" presId="urn:microsoft.com/office/officeart/2005/8/layout/default"/>
    <dgm:cxn modelId="{2001FB1C-6E92-4558-B477-2EDCADC84506}" type="presParOf" srcId="{44525CA0-53B6-4705-A0F9-418005FE4D3E}" destId="{D00E90AE-0A89-4B44-BF06-A73F6EF9445C}" srcOrd="5" destOrd="0" presId="urn:microsoft.com/office/officeart/2005/8/layout/default"/>
    <dgm:cxn modelId="{F15D921B-B458-4B81-BD9E-68B81D0A6872}" type="presParOf" srcId="{44525CA0-53B6-4705-A0F9-418005FE4D3E}" destId="{54C5E7E0-6CAF-4E93-9D20-6317A7E6099C}" srcOrd="6" destOrd="0" presId="urn:microsoft.com/office/officeart/2005/8/layout/default"/>
    <dgm:cxn modelId="{54435AF4-42ED-488A-A2A1-130B9ACCDD9E}" type="presParOf" srcId="{44525CA0-53B6-4705-A0F9-418005FE4D3E}" destId="{8B6529F4-E73C-41CE-A60D-A401DFC0CECA}" srcOrd="7" destOrd="0" presId="urn:microsoft.com/office/officeart/2005/8/layout/default"/>
    <dgm:cxn modelId="{4ABB51B3-08E9-42E4-A8DF-3E32F0D2C981}" type="presParOf" srcId="{44525CA0-53B6-4705-A0F9-418005FE4D3E}" destId="{B48545E2-4E61-4FDA-8F4E-260DED8E5489}" srcOrd="8" destOrd="0" presId="urn:microsoft.com/office/officeart/2005/8/layout/default"/>
    <dgm:cxn modelId="{4B776C6E-0FA0-4CFB-BD6D-2908B530E806}" type="presParOf" srcId="{44525CA0-53B6-4705-A0F9-418005FE4D3E}" destId="{41936152-E4D2-4457-BC85-567D07FC934F}" srcOrd="9" destOrd="0" presId="urn:microsoft.com/office/officeart/2005/8/layout/default"/>
    <dgm:cxn modelId="{F8709D0F-3DF4-4499-8172-74FFC958E0AB}" type="presParOf" srcId="{44525CA0-53B6-4705-A0F9-418005FE4D3E}" destId="{AA35F440-258A-4709-AE07-B3DCD74DC345}" srcOrd="10" destOrd="0" presId="urn:microsoft.com/office/officeart/2005/8/layout/default"/>
    <dgm:cxn modelId="{1BD9ED1A-51EC-4447-BB64-6B93E884DEB0}" type="presParOf" srcId="{44525CA0-53B6-4705-A0F9-418005FE4D3E}" destId="{935DA872-E358-4AED-A04C-25EB495F3C99}" srcOrd="11" destOrd="0" presId="urn:microsoft.com/office/officeart/2005/8/layout/default"/>
    <dgm:cxn modelId="{929419EE-1DA2-4F8F-B7AC-94590C4AAA8E}" type="presParOf" srcId="{44525CA0-53B6-4705-A0F9-418005FE4D3E}" destId="{491A15E2-5EA0-4E79-BC1A-31EC8A390C37}" srcOrd="12" destOrd="0" presId="urn:microsoft.com/office/officeart/2005/8/layout/default"/>
    <dgm:cxn modelId="{85ADDF83-0F9D-4AF1-8ACD-EE8B27AA475A}" type="presParOf" srcId="{44525CA0-53B6-4705-A0F9-418005FE4D3E}" destId="{88BBB35E-CA3E-4FE6-AF15-09F134ECF97C}" srcOrd="13" destOrd="0" presId="urn:microsoft.com/office/officeart/2005/8/layout/default"/>
    <dgm:cxn modelId="{B8C9A6A7-83C0-4D48-96DF-6B10B1653ED1}" type="presParOf" srcId="{44525CA0-53B6-4705-A0F9-418005FE4D3E}" destId="{5EF5F998-CBCA-4274-B2B2-A48DC2982021}" srcOrd="14" destOrd="0" presId="urn:microsoft.com/office/officeart/2005/8/layout/default"/>
    <dgm:cxn modelId="{09EE4A88-E58F-4D1F-A1E4-9AEF2647BC97}" type="presParOf" srcId="{44525CA0-53B6-4705-A0F9-418005FE4D3E}" destId="{BE2F57E7-F292-4196-AF61-49DDC1DB3FBC}" srcOrd="15" destOrd="0" presId="urn:microsoft.com/office/officeart/2005/8/layout/default"/>
    <dgm:cxn modelId="{6662AD33-21EA-4A76-B71A-50B497CECF4A}" type="presParOf" srcId="{44525CA0-53B6-4705-A0F9-418005FE4D3E}" destId="{1CCEAFE7-43A5-46A7-9794-826AF8059C6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203BD-7790-4402-AD61-74F7A6C25DB3}">
      <dsp:nvSpPr>
        <dsp:cNvPr id="0" name=""/>
        <dsp:cNvSpPr/>
      </dsp:nvSpPr>
      <dsp:spPr>
        <a:xfrm>
          <a:off x="0" y="693419"/>
          <a:ext cx="8229600" cy="1280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D718-6544-4988-933F-35DDD6DD8AE0}">
      <dsp:nvSpPr>
        <dsp:cNvPr id="0" name=""/>
        <dsp:cNvSpPr/>
      </dsp:nvSpPr>
      <dsp:spPr>
        <a:xfrm>
          <a:off x="387248" y="981455"/>
          <a:ext cx="704088" cy="704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7E448-B03E-496D-9733-6768A2DA0851}">
      <dsp:nvSpPr>
        <dsp:cNvPr id="0" name=""/>
        <dsp:cNvSpPr/>
      </dsp:nvSpPr>
      <dsp:spPr>
        <a:xfrm>
          <a:off x="1478584" y="693419"/>
          <a:ext cx="6751015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State-administered AIDS Drug Assistance Program (ADAP) authorized under Ryan White Part B for low-income individuals living with HIV who have limited or no healthcare coverage</a:t>
          </a:r>
        </a:p>
      </dsp:txBody>
      <dsp:txXfrm>
        <a:off x="1478584" y="693419"/>
        <a:ext cx="6751015" cy="1280160"/>
      </dsp:txXfrm>
    </dsp:sp>
    <dsp:sp modelId="{327A120A-F664-4B18-8F91-8D0ADBEEA2C3}">
      <dsp:nvSpPr>
        <dsp:cNvPr id="0" name=""/>
        <dsp:cNvSpPr/>
      </dsp:nvSpPr>
      <dsp:spPr>
        <a:xfrm>
          <a:off x="0" y="2293620"/>
          <a:ext cx="8229600" cy="1280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F522D-2996-4219-A5E6-D48D47CD6EFB}">
      <dsp:nvSpPr>
        <dsp:cNvPr id="0" name=""/>
        <dsp:cNvSpPr/>
      </dsp:nvSpPr>
      <dsp:spPr>
        <a:xfrm>
          <a:off x="387248" y="2581656"/>
          <a:ext cx="704088" cy="704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300D7-FC13-4BDE-B3D4-57A34A43B991}">
      <dsp:nvSpPr>
        <dsp:cNvPr id="0" name=""/>
        <dsp:cNvSpPr/>
      </dsp:nvSpPr>
      <dsp:spPr>
        <a:xfrm>
          <a:off x="1478584" y="2293620"/>
          <a:ext cx="3703320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U.S. Food and Drug Administration (FDA) approved medications to:</a:t>
          </a:r>
        </a:p>
      </dsp:txBody>
      <dsp:txXfrm>
        <a:off x="1478584" y="2293620"/>
        <a:ext cx="3703320" cy="1280160"/>
      </dsp:txXfrm>
    </dsp:sp>
    <dsp:sp modelId="{AB5924E0-7B0F-4621-B5A7-137053C59DB3}">
      <dsp:nvSpPr>
        <dsp:cNvPr id="0" name=""/>
        <dsp:cNvSpPr/>
      </dsp:nvSpPr>
      <dsp:spPr>
        <a:xfrm>
          <a:off x="5181904" y="2293620"/>
          <a:ext cx="3047695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Treat HIV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Prevent the deterioration of health arising from HIV (including the prevention and treatment of opportunistic infections)</a:t>
          </a:r>
        </a:p>
      </dsp:txBody>
      <dsp:txXfrm>
        <a:off x="5181904" y="2293620"/>
        <a:ext cx="3047695" cy="128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A445-E606-42CE-9051-1EF9D23EFD91}">
      <dsp:nvSpPr>
        <dsp:cNvPr id="0" name=""/>
        <dsp:cNvSpPr/>
      </dsp:nvSpPr>
      <dsp:spPr>
        <a:xfrm>
          <a:off x="0" y="1771"/>
          <a:ext cx="8229600" cy="897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CC0AF-0CF5-45B6-9F0B-85759207C0DA}">
      <dsp:nvSpPr>
        <dsp:cNvPr id="0" name=""/>
        <dsp:cNvSpPr/>
      </dsp:nvSpPr>
      <dsp:spPr>
        <a:xfrm>
          <a:off x="271527" y="203733"/>
          <a:ext cx="493686" cy="493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A9908-9A0C-4955-A91E-0296BBA80860}">
      <dsp:nvSpPr>
        <dsp:cNvPr id="0" name=""/>
        <dsp:cNvSpPr/>
      </dsp:nvSpPr>
      <dsp:spPr>
        <a:xfrm>
          <a:off x="1036742" y="1771"/>
          <a:ext cx="7192857" cy="8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97" tIns="94997" rIns="94997" bIns="949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Have a diagnosis of HIV</a:t>
          </a:r>
        </a:p>
      </dsp:txBody>
      <dsp:txXfrm>
        <a:off x="1036742" y="1771"/>
        <a:ext cx="7192857" cy="897612"/>
      </dsp:txXfrm>
    </dsp:sp>
    <dsp:sp modelId="{8B349E3B-4116-4E96-B1CD-3EDDA8C844D8}">
      <dsp:nvSpPr>
        <dsp:cNvPr id="0" name=""/>
        <dsp:cNvSpPr/>
      </dsp:nvSpPr>
      <dsp:spPr>
        <a:xfrm>
          <a:off x="0" y="1123786"/>
          <a:ext cx="8229600" cy="897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DAAD4-06B5-4253-8B53-CD0498C0C6BE}">
      <dsp:nvSpPr>
        <dsp:cNvPr id="0" name=""/>
        <dsp:cNvSpPr/>
      </dsp:nvSpPr>
      <dsp:spPr>
        <a:xfrm>
          <a:off x="271527" y="1325749"/>
          <a:ext cx="493686" cy="493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D2C3F-1798-4190-B1CD-4A8D5E378EBE}">
      <dsp:nvSpPr>
        <dsp:cNvPr id="0" name=""/>
        <dsp:cNvSpPr/>
      </dsp:nvSpPr>
      <dsp:spPr>
        <a:xfrm>
          <a:off x="1036742" y="1123786"/>
          <a:ext cx="7192857" cy="8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97" tIns="94997" rIns="94997" bIns="949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Live in Pennsylvania</a:t>
          </a:r>
        </a:p>
      </dsp:txBody>
      <dsp:txXfrm>
        <a:off x="1036742" y="1123786"/>
        <a:ext cx="7192857" cy="897612"/>
      </dsp:txXfrm>
    </dsp:sp>
    <dsp:sp modelId="{6BE04341-D681-47D2-851F-166042DCACF3}">
      <dsp:nvSpPr>
        <dsp:cNvPr id="0" name=""/>
        <dsp:cNvSpPr/>
      </dsp:nvSpPr>
      <dsp:spPr>
        <a:xfrm>
          <a:off x="0" y="2245801"/>
          <a:ext cx="8229600" cy="897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B789-4EF4-4B70-970B-4C6ED51EC39F}">
      <dsp:nvSpPr>
        <dsp:cNvPr id="0" name=""/>
        <dsp:cNvSpPr/>
      </dsp:nvSpPr>
      <dsp:spPr>
        <a:xfrm>
          <a:off x="271527" y="2447764"/>
          <a:ext cx="493686" cy="493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1D57-F0BE-4046-AADC-5CBF05F8389F}">
      <dsp:nvSpPr>
        <dsp:cNvPr id="0" name=""/>
        <dsp:cNvSpPr/>
      </dsp:nvSpPr>
      <dsp:spPr>
        <a:xfrm>
          <a:off x="1036742" y="2245801"/>
          <a:ext cx="7192857" cy="8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97" tIns="94997" rIns="94997" bIns="949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Individual or household income less than or equal to 500% of the federal poverty level</a:t>
          </a:r>
        </a:p>
      </dsp:txBody>
      <dsp:txXfrm>
        <a:off x="1036742" y="2245801"/>
        <a:ext cx="7192857" cy="897612"/>
      </dsp:txXfrm>
    </dsp:sp>
    <dsp:sp modelId="{F0AB4563-DCF9-4B10-BE41-3E8BD5C1ACBF}">
      <dsp:nvSpPr>
        <dsp:cNvPr id="0" name=""/>
        <dsp:cNvSpPr/>
      </dsp:nvSpPr>
      <dsp:spPr>
        <a:xfrm>
          <a:off x="0" y="3367816"/>
          <a:ext cx="8229600" cy="8976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020E-1D3B-4A83-97DC-27933A84A871}">
      <dsp:nvSpPr>
        <dsp:cNvPr id="0" name=""/>
        <dsp:cNvSpPr/>
      </dsp:nvSpPr>
      <dsp:spPr>
        <a:xfrm>
          <a:off x="271527" y="3569779"/>
          <a:ext cx="493686" cy="493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EABF6-F697-44D7-8D85-154171E8AD41}">
      <dsp:nvSpPr>
        <dsp:cNvPr id="0" name=""/>
        <dsp:cNvSpPr/>
      </dsp:nvSpPr>
      <dsp:spPr>
        <a:xfrm>
          <a:off x="1036742" y="3367816"/>
          <a:ext cx="3703320" cy="8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97" tIns="94997" rIns="94997" bIns="9499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Cannot be enrolled in Medicaid with full prescription benefits</a:t>
          </a:r>
        </a:p>
      </dsp:txBody>
      <dsp:txXfrm>
        <a:off x="1036742" y="3367816"/>
        <a:ext cx="3703320" cy="897612"/>
      </dsp:txXfrm>
    </dsp:sp>
    <dsp:sp modelId="{71477E20-3AD0-456F-B3BC-322423A04C73}">
      <dsp:nvSpPr>
        <dsp:cNvPr id="0" name=""/>
        <dsp:cNvSpPr/>
      </dsp:nvSpPr>
      <dsp:spPr>
        <a:xfrm>
          <a:off x="4740062" y="3367816"/>
          <a:ext cx="3489537" cy="8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97" tIns="94997" rIns="94997" bIns="9499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Exception: Individuals dually enrolled in both Medicaid and Medicare with prescription coverage are eligible for SPBP</a:t>
          </a:r>
        </a:p>
      </dsp:txBody>
      <dsp:txXfrm>
        <a:off x="4740062" y="3367816"/>
        <a:ext cx="3489537" cy="897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66AD-F42A-4F15-AF74-1DE37E2B1131}">
      <dsp:nvSpPr>
        <dsp:cNvPr id="0" name=""/>
        <dsp:cNvSpPr/>
      </dsp:nvSpPr>
      <dsp:spPr>
        <a:xfrm>
          <a:off x="0" y="520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A084-EB42-4179-ACE3-4BA55EEC6420}">
      <dsp:nvSpPr>
        <dsp:cNvPr id="0" name=""/>
        <dsp:cNvSpPr/>
      </dsp:nvSpPr>
      <dsp:spPr>
        <a:xfrm>
          <a:off x="368717" y="274773"/>
          <a:ext cx="670396" cy="670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1CA42-2398-444C-9858-8C5865F2F3ED}">
      <dsp:nvSpPr>
        <dsp:cNvPr id="0" name=""/>
        <dsp:cNvSpPr/>
      </dsp:nvSpPr>
      <dsp:spPr>
        <a:xfrm>
          <a:off x="1407832" y="520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Approximately 4,000 medications are covered </a:t>
          </a:r>
        </a:p>
      </dsp:txBody>
      <dsp:txXfrm>
        <a:off x="1407832" y="520"/>
        <a:ext cx="6821767" cy="1218902"/>
      </dsp:txXfrm>
    </dsp:sp>
    <dsp:sp modelId="{291631A6-1459-413D-93D7-5C0CC5486C00}">
      <dsp:nvSpPr>
        <dsp:cNvPr id="0" name=""/>
        <dsp:cNvSpPr/>
      </dsp:nvSpPr>
      <dsp:spPr>
        <a:xfrm>
          <a:off x="0" y="1524148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06B1-B94E-409A-8BF8-6910AEB6E4C9}">
      <dsp:nvSpPr>
        <dsp:cNvPr id="0" name=""/>
        <dsp:cNvSpPr/>
      </dsp:nvSpPr>
      <dsp:spPr>
        <a:xfrm>
          <a:off x="368717" y="1798401"/>
          <a:ext cx="670396" cy="670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46B7E-D923-47E1-A6C8-0BA4025F923C}">
      <dsp:nvSpPr>
        <dsp:cNvPr id="0" name=""/>
        <dsp:cNvSpPr/>
      </dsp:nvSpPr>
      <dsp:spPr>
        <a:xfrm>
          <a:off x="1407832" y="1524148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Over 2,700 pharmacies are in-network</a:t>
          </a:r>
        </a:p>
      </dsp:txBody>
      <dsp:txXfrm>
        <a:off x="1407832" y="1524148"/>
        <a:ext cx="6821767" cy="1218902"/>
      </dsp:txXfrm>
    </dsp:sp>
    <dsp:sp modelId="{B8240DE1-3502-429A-A976-BAFA7BF97AD5}">
      <dsp:nvSpPr>
        <dsp:cNvPr id="0" name=""/>
        <dsp:cNvSpPr/>
      </dsp:nvSpPr>
      <dsp:spPr>
        <a:xfrm>
          <a:off x="0" y="3047776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B01E-1E5F-4E18-ADAE-DBD274704CC8}">
      <dsp:nvSpPr>
        <dsp:cNvPr id="0" name=""/>
        <dsp:cNvSpPr/>
      </dsp:nvSpPr>
      <dsp:spPr>
        <a:xfrm>
          <a:off x="368717" y="3322029"/>
          <a:ext cx="670396" cy="670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A1F1-C4E6-4958-BC9E-3C3A5DF38545}">
      <dsp:nvSpPr>
        <dsp:cNvPr id="0" name=""/>
        <dsp:cNvSpPr/>
      </dsp:nvSpPr>
      <dsp:spPr>
        <a:xfrm>
          <a:off x="1407832" y="3047776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Covered drugs must be listed on the SPBP drug formulary and billed by an in-network pharmacy</a:t>
          </a:r>
        </a:p>
      </dsp:txBody>
      <dsp:txXfrm>
        <a:off x="1407832" y="3047776"/>
        <a:ext cx="6821767" cy="1218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AB103-A7C7-4CFA-A170-32069B548FC4}">
      <dsp:nvSpPr>
        <dsp:cNvPr id="0" name=""/>
        <dsp:cNvSpPr/>
      </dsp:nvSpPr>
      <dsp:spPr>
        <a:xfrm>
          <a:off x="0" y="301762"/>
          <a:ext cx="8229600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SPBP will pay the full cost of covered medications</a:t>
          </a:r>
        </a:p>
      </dsp:txBody>
      <dsp:txXfrm>
        <a:off x="0" y="301762"/>
        <a:ext cx="8229600" cy="807975"/>
      </dsp:txXfrm>
    </dsp:sp>
    <dsp:sp modelId="{354BEA48-7A74-4096-A0A4-9FAA168F7912}">
      <dsp:nvSpPr>
        <dsp:cNvPr id="0" name=""/>
        <dsp:cNvSpPr/>
      </dsp:nvSpPr>
      <dsp:spPr>
        <a:xfrm>
          <a:off x="411480" y="21322"/>
          <a:ext cx="57607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 uninsured individuals</a:t>
          </a:r>
        </a:p>
      </dsp:txBody>
      <dsp:txXfrm>
        <a:off x="438860" y="48702"/>
        <a:ext cx="5705960" cy="506120"/>
      </dsp:txXfrm>
    </dsp:sp>
    <dsp:sp modelId="{CC1FEBFF-C252-4970-8A7B-B2203C4DCC53}">
      <dsp:nvSpPr>
        <dsp:cNvPr id="0" name=""/>
        <dsp:cNvSpPr/>
      </dsp:nvSpPr>
      <dsp:spPr>
        <a:xfrm>
          <a:off x="0" y="1492777"/>
          <a:ext cx="8229600" cy="275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SPBP will cover out of pocket costs (i.e. deductibles, copays) for clients secondary to the other insurance plan(s)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SPBP will pay the full cost for drugs not covered by the primary plan if they are listed on the SPBP drug formulary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other prescription coverage must be billed prior to SPBP</a:t>
          </a:r>
        </a:p>
      </dsp:txBody>
      <dsp:txXfrm>
        <a:off x="0" y="1492777"/>
        <a:ext cx="8229600" cy="2753100"/>
      </dsp:txXfrm>
    </dsp:sp>
    <dsp:sp modelId="{EA6AA9E3-6E5E-4B3E-B787-9E0ABB4D236D}">
      <dsp:nvSpPr>
        <dsp:cNvPr id="0" name=""/>
        <dsp:cNvSpPr/>
      </dsp:nvSpPr>
      <dsp:spPr>
        <a:xfrm>
          <a:off x="411480" y="1212337"/>
          <a:ext cx="57607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 individuals with other insurance</a:t>
          </a:r>
        </a:p>
      </dsp:txBody>
      <dsp:txXfrm>
        <a:off x="438860" y="1239717"/>
        <a:ext cx="570596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5A4C-A086-486D-953D-92C48978E75F}">
      <dsp:nvSpPr>
        <dsp:cNvPr id="0" name=""/>
        <dsp:cNvSpPr/>
      </dsp:nvSpPr>
      <dsp:spPr>
        <a:xfrm>
          <a:off x="0" y="693419"/>
          <a:ext cx="8229600" cy="1280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B99A2-AE4F-4150-BA96-EFD528A5D05A}">
      <dsp:nvSpPr>
        <dsp:cNvPr id="0" name=""/>
        <dsp:cNvSpPr/>
      </dsp:nvSpPr>
      <dsp:spPr>
        <a:xfrm>
          <a:off x="387248" y="981455"/>
          <a:ext cx="704088" cy="704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9DA69-3E89-4B5E-917C-57A3845E6A69}">
      <dsp:nvSpPr>
        <dsp:cNvPr id="0" name=""/>
        <dsp:cNvSpPr/>
      </dsp:nvSpPr>
      <dsp:spPr>
        <a:xfrm>
          <a:off x="1478584" y="693419"/>
          <a:ext cx="6751015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Goal of the program is to improve medication adherence of clients through pharmacist led consultations with providers and clients directly</a:t>
          </a:r>
        </a:p>
      </dsp:txBody>
      <dsp:txXfrm>
        <a:off x="1478584" y="693419"/>
        <a:ext cx="6751015" cy="1280160"/>
      </dsp:txXfrm>
    </dsp:sp>
    <dsp:sp modelId="{9BC02BFC-DE01-40C5-A658-8E311DDBB857}">
      <dsp:nvSpPr>
        <dsp:cNvPr id="0" name=""/>
        <dsp:cNvSpPr/>
      </dsp:nvSpPr>
      <dsp:spPr>
        <a:xfrm>
          <a:off x="0" y="2293620"/>
          <a:ext cx="8229600" cy="1280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CCBA0-D1EA-40AE-BCB8-C9709FE3E49C}">
      <dsp:nvSpPr>
        <dsp:cNvPr id="0" name=""/>
        <dsp:cNvSpPr/>
      </dsp:nvSpPr>
      <dsp:spPr>
        <a:xfrm>
          <a:off x="387248" y="2581656"/>
          <a:ext cx="704088" cy="704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D3379-D48D-4A2F-AD87-AFFA2410628C}">
      <dsp:nvSpPr>
        <dsp:cNvPr id="0" name=""/>
        <dsp:cNvSpPr/>
      </dsp:nvSpPr>
      <dsp:spPr>
        <a:xfrm>
          <a:off x="1478584" y="2293620"/>
          <a:ext cx="3703320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Currently reviewing adherence to:</a:t>
          </a:r>
        </a:p>
      </dsp:txBody>
      <dsp:txXfrm>
        <a:off x="1478584" y="2293620"/>
        <a:ext cx="3703320" cy="1280160"/>
      </dsp:txXfrm>
    </dsp:sp>
    <dsp:sp modelId="{F51FC455-8214-4825-AE7F-43CBE11CB359}">
      <dsp:nvSpPr>
        <dsp:cNvPr id="0" name=""/>
        <dsp:cNvSpPr/>
      </dsp:nvSpPr>
      <dsp:spPr>
        <a:xfrm>
          <a:off x="5181904" y="2293620"/>
          <a:ext cx="3047695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135484" rIns="135484" bIns="13548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HIV antiretrovirals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Antihypertensives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Antidiabetic medications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Antidepressants</a:t>
          </a:r>
        </a:p>
      </dsp:txBody>
      <dsp:txXfrm>
        <a:off x="5181904" y="2293620"/>
        <a:ext cx="3047695" cy="1280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66AD-F42A-4F15-AF74-1DE37E2B1131}">
      <dsp:nvSpPr>
        <dsp:cNvPr id="0" name=""/>
        <dsp:cNvSpPr/>
      </dsp:nvSpPr>
      <dsp:spPr>
        <a:xfrm>
          <a:off x="0" y="520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A084-EB42-4179-ACE3-4BA55EEC6420}">
      <dsp:nvSpPr>
        <dsp:cNvPr id="0" name=""/>
        <dsp:cNvSpPr/>
      </dsp:nvSpPr>
      <dsp:spPr>
        <a:xfrm>
          <a:off x="368717" y="274773"/>
          <a:ext cx="670396" cy="670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1CA42-2398-444C-9858-8C5865F2F3ED}">
      <dsp:nvSpPr>
        <dsp:cNvPr id="0" name=""/>
        <dsp:cNvSpPr/>
      </dsp:nvSpPr>
      <dsp:spPr>
        <a:xfrm>
          <a:off x="1407832" y="520"/>
          <a:ext cx="3703320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 recipients who have no other insurance coverage</a:t>
          </a:r>
        </a:p>
      </dsp:txBody>
      <dsp:txXfrm>
        <a:off x="1407832" y="520"/>
        <a:ext cx="3703320" cy="1218902"/>
      </dsp:txXfrm>
    </dsp:sp>
    <dsp:sp modelId="{77FDDECF-D23A-483B-92FD-4EF8CD1D8B98}">
      <dsp:nvSpPr>
        <dsp:cNvPr id="0" name=""/>
        <dsp:cNvSpPr/>
      </dsp:nvSpPr>
      <dsp:spPr>
        <a:xfrm>
          <a:off x="5111152" y="520"/>
          <a:ext cx="311844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Individuals with other insurance are not eligible for coverage of labs by SPBP</a:t>
          </a:r>
        </a:p>
      </dsp:txBody>
      <dsp:txXfrm>
        <a:off x="5111152" y="520"/>
        <a:ext cx="3118447" cy="1218902"/>
      </dsp:txXfrm>
    </dsp:sp>
    <dsp:sp modelId="{291631A6-1459-413D-93D7-5C0CC5486C00}">
      <dsp:nvSpPr>
        <dsp:cNvPr id="0" name=""/>
        <dsp:cNvSpPr/>
      </dsp:nvSpPr>
      <dsp:spPr>
        <a:xfrm>
          <a:off x="0" y="1524148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06B1-B94E-409A-8BF8-6910AEB6E4C9}">
      <dsp:nvSpPr>
        <dsp:cNvPr id="0" name=""/>
        <dsp:cNvSpPr/>
      </dsp:nvSpPr>
      <dsp:spPr>
        <a:xfrm>
          <a:off x="368717" y="1798401"/>
          <a:ext cx="670396" cy="670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46B7E-D923-47E1-A6C8-0BA4025F923C}">
      <dsp:nvSpPr>
        <dsp:cNvPr id="0" name=""/>
        <dsp:cNvSpPr/>
      </dsp:nvSpPr>
      <dsp:spPr>
        <a:xfrm>
          <a:off x="1407832" y="1524148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Service must be accessed through any Medicaid enrolled lab or provider that can submit lab claims electronically to SPBP using the </a:t>
          </a:r>
          <a:r>
            <a:rPr lang="en-US" sz="1700" kern="1200" dirty="0" err="1"/>
            <a:t>PROMISe</a:t>
          </a:r>
          <a:r>
            <a:rPr lang="en-US" sz="1700" kern="1200" dirty="0"/>
            <a:t> system</a:t>
          </a:r>
        </a:p>
      </dsp:txBody>
      <dsp:txXfrm>
        <a:off x="1407832" y="1524148"/>
        <a:ext cx="6821767" cy="1218902"/>
      </dsp:txXfrm>
    </dsp:sp>
    <dsp:sp modelId="{B8240DE1-3502-429A-A976-BAFA7BF97AD5}">
      <dsp:nvSpPr>
        <dsp:cNvPr id="0" name=""/>
        <dsp:cNvSpPr/>
      </dsp:nvSpPr>
      <dsp:spPr>
        <a:xfrm>
          <a:off x="0" y="3047776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B01E-1E5F-4E18-ADAE-DBD274704CC8}">
      <dsp:nvSpPr>
        <dsp:cNvPr id="0" name=""/>
        <dsp:cNvSpPr/>
      </dsp:nvSpPr>
      <dsp:spPr>
        <a:xfrm>
          <a:off x="368717" y="3322029"/>
          <a:ext cx="670396" cy="670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A1F1-C4E6-4958-BC9E-3C3A5DF38545}">
      <dsp:nvSpPr>
        <dsp:cNvPr id="0" name=""/>
        <dsp:cNvSpPr/>
      </dsp:nvSpPr>
      <dsp:spPr>
        <a:xfrm>
          <a:off x="1407832" y="3047776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Lab claims billed to SPBP through </a:t>
          </a:r>
          <a:r>
            <a:rPr lang="en-US" sz="1700" kern="1200" dirty="0" err="1"/>
            <a:t>PROMISe</a:t>
          </a:r>
          <a:r>
            <a:rPr lang="en-US" sz="1700" kern="1200" dirty="0"/>
            <a:t> are billed the same way that a laboratory bills Medicaid, except the </a:t>
          </a:r>
          <a:r>
            <a:rPr lang="en-US" sz="1700" b="1" kern="1200" dirty="0"/>
            <a:t>SPBP ID</a:t>
          </a:r>
          <a:r>
            <a:rPr lang="en-US" sz="1700" kern="1200" dirty="0"/>
            <a:t> is submitted for the client instead of a Medicaid ID</a:t>
          </a:r>
        </a:p>
      </dsp:txBody>
      <dsp:txXfrm>
        <a:off x="1407832" y="3047776"/>
        <a:ext cx="6821767" cy="1218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566AD-F42A-4F15-AF74-1DE37E2B1131}">
      <dsp:nvSpPr>
        <dsp:cNvPr id="0" name=""/>
        <dsp:cNvSpPr/>
      </dsp:nvSpPr>
      <dsp:spPr>
        <a:xfrm>
          <a:off x="0" y="520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6A084-EB42-4179-ACE3-4BA55EEC6420}">
      <dsp:nvSpPr>
        <dsp:cNvPr id="0" name=""/>
        <dsp:cNvSpPr/>
      </dsp:nvSpPr>
      <dsp:spPr>
        <a:xfrm>
          <a:off x="368717" y="274773"/>
          <a:ext cx="670396" cy="670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1CA42-2398-444C-9858-8C5865F2F3ED}">
      <dsp:nvSpPr>
        <dsp:cNvPr id="0" name=""/>
        <dsp:cNvSpPr/>
      </dsp:nvSpPr>
      <dsp:spPr>
        <a:xfrm>
          <a:off x="1407832" y="520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</a:rPr>
            <a:t>SPBP pays the full monthly premium for Medicare Part C (advantage) and Part D (drug) plans that have an agreement in place with SPBP</a:t>
          </a:r>
          <a:endParaRPr lang="en-US" sz="1500" kern="1200" dirty="0"/>
        </a:p>
      </dsp:txBody>
      <dsp:txXfrm>
        <a:off x="1407832" y="520"/>
        <a:ext cx="6821767" cy="1218902"/>
      </dsp:txXfrm>
    </dsp:sp>
    <dsp:sp modelId="{291631A6-1459-413D-93D7-5C0CC5486C00}">
      <dsp:nvSpPr>
        <dsp:cNvPr id="0" name=""/>
        <dsp:cNvSpPr/>
      </dsp:nvSpPr>
      <dsp:spPr>
        <a:xfrm>
          <a:off x="0" y="1524148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B06B1-B94E-409A-8BF8-6910AEB6E4C9}">
      <dsp:nvSpPr>
        <dsp:cNvPr id="0" name=""/>
        <dsp:cNvSpPr/>
      </dsp:nvSpPr>
      <dsp:spPr>
        <a:xfrm>
          <a:off x="368717" y="1798401"/>
          <a:ext cx="670396" cy="670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46B7E-D923-47E1-A6C8-0BA4025F923C}">
      <dsp:nvSpPr>
        <dsp:cNvPr id="0" name=""/>
        <dsp:cNvSpPr/>
      </dsp:nvSpPr>
      <dsp:spPr>
        <a:xfrm>
          <a:off x="1407832" y="1524148"/>
          <a:ext cx="3703320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</a:rPr>
            <a:t>SPBP will auto-enroll eligible clients into a Medicare Part D plan if the client is not already enrolled</a:t>
          </a:r>
          <a:endParaRPr lang="en-US" sz="1500" kern="1200" dirty="0"/>
        </a:p>
      </dsp:txBody>
      <dsp:txXfrm>
        <a:off x="1407832" y="1524148"/>
        <a:ext cx="3703320" cy="1218902"/>
      </dsp:txXfrm>
    </dsp:sp>
    <dsp:sp modelId="{56CB957A-17EE-4E6E-AF7F-4C0541A46935}">
      <dsp:nvSpPr>
        <dsp:cNvPr id="0" name=""/>
        <dsp:cNvSpPr/>
      </dsp:nvSpPr>
      <dsp:spPr>
        <a:xfrm>
          <a:off x="5111152" y="1524148"/>
          <a:ext cx="311844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Silverscript</a:t>
          </a:r>
          <a:r>
            <a:rPr lang="en-U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Choice Part D plan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Wellcare</a:t>
          </a:r>
          <a:r>
            <a:rPr lang="en-U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Classic Part D plan</a:t>
          </a:r>
        </a:p>
      </dsp:txBody>
      <dsp:txXfrm>
        <a:off x="5111152" y="1524148"/>
        <a:ext cx="3118447" cy="1218902"/>
      </dsp:txXfrm>
    </dsp:sp>
    <dsp:sp modelId="{B8240DE1-3502-429A-A976-BAFA7BF97AD5}">
      <dsp:nvSpPr>
        <dsp:cNvPr id="0" name=""/>
        <dsp:cNvSpPr/>
      </dsp:nvSpPr>
      <dsp:spPr>
        <a:xfrm>
          <a:off x="0" y="3047776"/>
          <a:ext cx="8229600" cy="12189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BB01E-1E5F-4E18-ADAE-DBD274704CC8}">
      <dsp:nvSpPr>
        <dsp:cNvPr id="0" name=""/>
        <dsp:cNvSpPr/>
      </dsp:nvSpPr>
      <dsp:spPr>
        <a:xfrm>
          <a:off x="368717" y="3322029"/>
          <a:ext cx="670396" cy="670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A1F1-C4E6-4958-BC9E-3C3A5DF38545}">
      <dsp:nvSpPr>
        <dsp:cNvPr id="0" name=""/>
        <dsp:cNvSpPr/>
      </dsp:nvSpPr>
      <dsp:spPr>
        <a:xfrm>
          <a:off x="1407832" y="3047776"/>
          <a:ext cx="6821767" cy="121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00" tIns="129000" rIns="129000" bIns="1290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</a:rPr>
            <a:t>The list of covered plans is available on the SPBP website at </a:t>
          </a: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7"/>
            </a:rPr>
            <a:t>www.health.pa.gov/spbp</a:t>
          </a:r>
          <a:r>
            <a:rPr lang="en-US" sz="15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1500" kern="1200" dirty="0"/>
        </a:p>
      </dsp:txBody>
      <dsp:txXfrm>
        <a:off x="1407832" y="3047776"/>
        <a:ext cx="6821767" cy="12189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7712-9AD7-44E2-B364-F4E5F58B0422}">
      <dsp:nvSpPr>
        <dsp:cNvPr id="0" name=""/>
        <dsp:cNvSpPr/>
      </dsp:nvSpPr>
      <dsp:spPr>
        <a:xfrm>
          <a:off x="0" y="2603"/>
          <a:ext cx="8229600" cy="1217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E8445-9261-43C1-9087-1F8A506DE093}">
      <dsp:nvSpPr>
        <dsp:cNvPr id="0" name=""/>
        <dsp:cNvSpPr/>
      </dsp:nvSpPr>
      <dsp:spPr>
        <a:xfrm>
          <a:off x="368357" y="276589"/>
          <a:ext cx="669741" cy="6697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F1E9F-29A6-4491-80FF-8D5C6962B627}">
      <dsp:nvSpPr>
        <dsp:cNvPr id="0" name=""/>
        <dsp:cNvSpPr/>
      </dsp:nvSpPr>
      <dsp:spPr>
        <a:xfrm>
          <a:off x="1406457" y="2603"/>
          <a:ext cx="6821767" cy="12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5" tIns="128875" rIns="128875" bIns="128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Provides input and recommendations to SPBP concerning the SPBP drug formulary and program activities</a:t>
          </a:r>
        </a:p>
      </dsp:txBody>
      <dsp:txXfrm>
        <a:off x="1406457" y="2603"/>
        <a:ext cx="6821767" cy="1217712"/>
      </dsp:txXfrm>
    </dsp:sp>
    <dsp:sp modelId="{6724D912-CF19-4BEA-8AA8-D248E9C73E13}">
      <dsp:nvSpPr>
        <dsp:cNvPr id="0" name=""/>
        <dsp:cNvSpPr/>
      </dsp:nvSpPr>
      <dsp:spPr>
        <a:xfrm>
          <a:off x="0" y="1524743"/>
          <a:ext cx="8229600" cy="1217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DD15-C962-4A52-9F73-EA61E502896D}">
      <dsp:nvSpPr>
        <dsp:cNvPr id="0" name=""/>
        <dsp:cNvSpPr/>
      </dsp:nvSpPr>
      <dsp:spPr>
        <a:xfrm>
          <a:off x="368357" y="1798729"/>
          <a:ext cx="669741" cy="6697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C1BF6-CF4F-4E5C-B81B-5C14065CE111}">
      <dsp:nvSpPr>
        <dsp:cNvPr id="0" name=""/>
        <dsp:cNvSpPr/>
      </dsp:nvSpPr>
      <dsp:spPr>
        <a:xfrm>
          <a:off x="1406457" y="1524743"/>
          <a:ext cx="3703320" cy="12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5" tIns="128875" rIns="128875" bIns="128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Advisory Council is made up of approximately 20 members from across the state</a:t>
          </a:r>
        </a:p>
      </dsp:txBody>
      <dsp:txXfrm>
        <a:off x="1406457" y="1524743"/>
        <a:ext cx="3703320" cy="1217712"/>
      </dsp:txXfrm>
    </dsp:sp>
    <dsp:sp modelId="{FCA26BD7-C743-4970-AB8B-6A46F1DA7908}">
      <dsp:nvSpPr>
        <dsp:cNvPr id="0" name=""/>
        <dsp:cNvSpPr/>
      </dsp:nvSpPr>
      <dsp:spPr>
        <a:xfrm>
          <a:off x="5109777" y="1524743"/>
          <a:ext cx="3118447" cy="12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5" tIns="128875" rIns="128875" bIns="1288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Comprised of recipients, clinicians, case managers, pharmacists, and other stakeholders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Accepts applications for membership at any time during the year and fills positions on an as-needed basis</a:t>
          </a:r>
        </a:p>
      </dsp:txBody>
      <dsp:txXfrm>
        <a:off x="5109777" y="1524743"/>
        <a:ext cx="3118447" cy="1217712"/>
      </dsp:txXfrm>
    </dsp:sp>
    <dsp:sp modelId="{5C4F6D47-61CA-4CBA-8F6C-90491BFD9635}">
      <dsp:nvSpPr>
        <dsp:cNvPr id="0" name=""/>
        <dsp:cNvSpPr/>
      </dsp:nvSpPr>
      <dsp:spPr>
        <a:xfrm>
          <a:off x="0" y="3046884"/>
          <a:ext cx="8229600" cy="1217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5EFFF-1721-46CF-9352-552B937C1C7F}">
      <dsp:nvSpPr>
        <dsp:cNvPr id="0" name=""/>
        <dsp:cNvSpPr/>
      </dsp:nvSpPr>
      <dsp:spPr>
        <a:xfrm>
          <a:off x="368357" y="3320869"/>
          <a:ext cx="669741" cy="6697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EFBC4-5E25-4274-81FC-A70EFC94CC9D}">
      <dsp:nvSpPr>
        <dsp:cNvPr id="0" name=""/>
        <dsp:cNvSpPr/>
      </dsp:nvSpPr>
      <dsp:spPr>
        <a:xfrm>
          <a:off x="1406457" y="3046884"/>
          <a:ext cx="3703320" cy="12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5" tIns="128875" rIns="128875" bIns="128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Meetings held quarterly</a:t>
          </a:r>
        </a:p>
      </dsp:txBody>
      <dsp:txXfrm>
        <a:off x="1406457" y="3046884"/>
        <a:ext cx="3703320" cy="1217712"/>
      </dsp:txXfrm>
    </dsp:sp>
    <dsp:sp modelId="{CA01AA08-6812-4793-8373-272F3CD77B6E}">
      <dsp:nvSpPr>
        <dsp:cNvPr id="0" name=""/>
        <dsp:cNvSpPr/>
      </dsp:nvSpPr>
      <dsp:spPr>
        <a:xfrm>
          <a:off x="5109777" y="3046884"/>
          <a:ext cx="3118447" cy="12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5" tIns="128875" rIns="128875" bIns="1288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Two conference calls and two in-person meetings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 meetings are open to the public</a:t>
          </a:r>
        </a:p>
      </dsp:txBody>
      <dsp:txXfrm>
        <a:off x="5109777" y="3046884"/>
        <a:ext cx="3118447" cy="12177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CE09A-67C9-4012-B7F2-B77690817711}">
      <dsp:nvSpPr>
        <dsp:cNvPr id="0" name=""/>
        <dsp:cNvSpPr/>
      </dsp:nvSpPr>
      <dsp:spPr>
        <a:xfrm>
          <a:off x="707231" y="3869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Eligibility info</a:t>
          </a:r>
        </a:p>
      </dsp:txBody>
      <dsp:txXfrm>
        <a:off x="707231" y="3869"/>
        <a:ext cx="2129730" cy="1277838"/>
      </dsp:txXfrm>
    </dsp:sp>
    <dsp:sp modelId="{765AD034-1F40-4EB8-B833-B2A7E54CBA7D}">
      <dsp:nvSpPr>
        <dsp:cNvPr id="0" name=""/>
        <dsp:cNvSpPr/>
      </dsp:nvSpPr>
      <dsp:spPr>
        <a:xfrm>
          <a:off x="3049934" y="3869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Online enrollment and applications</a:t>
          </a:r>
        </a:p>
      </dsp:txBody>
      <dsp:txXfrm>
        <a:off x="3049934" y="3869"/>
        <a:ext cx="2129730" cy="1277838"/>
      </dsp:txXfrm>
    </dsp:sp>
    <dsp:sp modelId="{39D50676-42C3-4DEE-BA5E-61A9D65EE0EE}">
      <dsp:nvSpPr>
        <dsp:cNvPr id="0" name=""/>
        <dsp:cNvSpPr/>
      </dsp:nvSpPr>
      <dsp:spPr>
        <a:xfrm>
          <a:off x="5392638" y="3869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Tutorial videos</a:t>
          </a:r>
        </a:p>
      </dsp:txBody>
      <dsp:txXfrm>
        <a:off x="5392638" y="3869"/>
        <a:ext cx="2129730" cy="1277838"/>
      </dsp:txXfrm>
    </dsp:sp>
    <dsp:sp modelId="{54C5E7E0-6CAF-4E93-9D20-6317A7E6099C}">
      <dsp:nvSpPr>
        <dsp:cNvPr id="0" name=""/>
        <dsp:cNvSpPr/>
      </dsp:nvSpPr>
      <dsp:spPr>
        <a:xfrm>
          <a:off x="707231" y="1494680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Contact and appeals info</a:t>
          </a:r>
        </a:p>
      </dsp:txBody>
      <dsp:txXfrm>
        <a:off x="707231" y="1494680"/>
        <a:ext cx="2129730" cy="1277838"/>
      </dsp:txXfrm>
    </dsp:sp>
    <dsp:sp modelId="{B48545E2-4E61-4FDA-8F4E-260DED8E5489}">
      <dsp:nvSpPr>
        <dsp:cNvPr id="0" name=""/>
        <dsp:cNvSpPr/>
      </dsp:nvSpPr>
      <dsp:spPr>
        <a:xfrm>
          <a:off x="3049934" y="1494680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Covered services</a:t>
          </a:r>
        </a:p>
      </dsp:txBody>
      <dsp:txXfrm>
        <a:off x="3049934" y="1494680"/>
        <a:ext cx="2129730" cy="1277838"/>
      </dsp:txXfrm>
    </dsp:sp>
    <dsp:sp modelId="{AA35F440-258A-4709-AE07-B3DCD74DC345}">
      <dsp:nvSpPr>
        <dsp:cNvPr id="0" name=""/>
        <dsp:cNvSpPr/>
      </dsp:nvSpPr>
      <dsp:spPr>
        <a:xfrm>
          <a:off x="5392638" y="1494680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HIPAA rights</a:t>
          </a:r>
        </a:p>
      </dsp:txBody>
      <dsp:txXfrm>
        <a:off x="5392638" y="1494680"/>
        <a:ext cx="2129730" cy="1277838"/>
      </dsp:txXfrm>
    </dsp:sp>
    <dsp:sp modelId="{491A15E2-5EA0-4E79-BC1A-31EC8A390C37}">
      <dsp:nvSpPr>
        <dsp:cNvPr id="0" name=""/>
        <dsp:cNvSpPr/>
      </dsp:nvSpPr>
      <dsp:spPr>
        <a:xfrm>
          <a:off x="707231" y="2985492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Provider policy </a:t>
          </a:r>
          <a:r>
            <a:rPr lang="en-US" sz="2000" kern="1200" dirty="0"/>
            <a:t>manual</a:t>
          </a:r>
        </a:p>
      </dsp:txBody>
      <dsp:txXfrm>
        <a:off x="707231" y="2985492"/>
        <a:ext cx="2129730" cy="1277838"/>
      </dsp:txXfrm>
    </dsp:sp>
    <dsp:sp modelId="{5EF5F998-CBCA-4274-B2B2-A48DC2982021}">
      <dsp:nvSpPr>
        <dsp:cNvPr id="0" name=""/>
        <dsp:cNvSpPr/>
      </dsp:nvSpPr>
      <dsp:spPr>
        <a:xfrm>
          <a:off x="3049934" y="2985492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Advisory Council info</a:t>
          </a:r>
        </a:p>
      </dsp:txBody>
      <dsp:txXfrm>
        <a:off x="3049934" y="2985492"/>
        <a:ext cx="2129730" cy="1277838"/>
      </dsp:txXfrm>
    </dsp:sp>
    <dsp:sp modelId="{1CCEAFE7-43A5-46A7-9794-826AF8059C67}">
      <dsp:nvSpPr>
        <dsp:cNvPr id="0" name=""/>
        <dsp:cNvSpPr/>
      </dsp:nvSpPr>
      <dsp:spPr>
        <a:xfrm>
          <a:off x="5392638" y="2985492"/>
          <a:ext cx="2129730" cy="12778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Other resources</a:t>
          </a:r>
        </a:p>
      </dsp:txBody>
      <dsp:txXfrm>
        <a:off x="5392638" y="2985492"/>
        <a:ext cx="2129730" cy="127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587C-44FC-4E0F-A093-05917FEE4703}" type="datetimeFigureOut">
              <a:rPr lang="en-US" smtClean="0"/>
              <a:pPr/>
              <a:t>7/5/2024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EBB0-0594-455D-8C11-F50FBC821D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5115-C6AC-4B9F-AF00-2D2CFD9B8FA9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24239-9DBD-4672-BA69-D686CFDD5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6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2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24239-9DBD-4672-BA69-D686CFDD590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8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0500"/>
            <a:ext cx="79629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219200"/>
            <a:ext cx="20955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219200"/>
            <a:ext cx="61341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905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138"/>
            <a:ext cx="79248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905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1"/>
            <a:ext cx="51117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1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142999"/>
            <a:ext cx="8305800" cy="3429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57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733800" y="6096000"/>
            <a:ext cx="5257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10" descr="blue 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8382000" cy="914400"/>
          </a:xfrm>
          <a:prstGeom prst="rect">
            <a:avLst/>
          </a:prstGeom>
          <a:noFill/>
        </p:spPr>
      </p:pic>
      <p:pic>
        <p:nvPicPr>
          <p:cNvPr id="9" name="Picture 9" descr="DOH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6096000"/>
            <a:ext cx="2262188" cy="549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.pa.gov/spb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://www.health.pa.gov/spbp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pa.gov/spbp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9" Type="http://schemas.openxmlformats.org/officeDocument/2006/relationships/hyperlink" Target="http://www.health.pa.gov/spb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4CFE-B17C-47A2-8D73-80AD8E36C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343900" cy="31242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en-US" sz="3600" dirty="0"/>
              <a:t>Pennsylvania Department of Health</a:t>
            </a:r>
            <a:br>
              <a:rPr lang="en-US" sz="3600" dirty="0"/>
            </a:br>
            <a:r>
              <a:rPr lang="en-US" sz="3000" dirty="0"/>
              <a:t>Bureau of Communicable Diseases</a:t>
            </a:r>
            <a:br>
              <a:rPr lang="en-US" sz="3600" dirty="0"/>
            </a:br>
            <a:r>
              <a:rPr lang="en-US" sz="3000" dirty="0">
                <a:solidFill>
                  <a:srgbClr val="002060"/>
                </a:solidFill>
              </a:rPr>
              <a:t>Division of HIV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B8658-6653-4C2F-B4D9-A55761B9E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18" y="4267200"/>
            <a:ext cx="8153400" cy="533400"/>
          </a:xfrm>
        </p:spPr>
        <p:txBody>
          <a:bodyPr/>
          <a:lstStyle/>
          <a:p>
            <a:r>
              <a:rPr lang="en-US" sz="2400" dirty="0"/>
              <a:t>Special Pharmaceutical Benefits Program (SPBP)</a:t>
            </a:r>
          </a:p>
          <a:p>
            <a:r>
              <a:rPr lang="en-US" sz="2400" dirty="0"/>
              <a:t>John Haines, Pharm.D.</a:t>
            </a:r>
          </a:p>
        </p:txBody>
      </p:sp>
    </p:spTree>
    <p:extLst>
      <p:ext uri="{BB962C8B-B14F-4D97-AF65-F5344CB8AC3E}">
        <p14:creationId xmlns:p14="http://schemas.microsoft.com/office/powerpoint/2010/main" val="13530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6A4-EB24-4574-9E64-33272E30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F53A-B4E4-4166-9CAA-74DD6970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8" y="4702683"/>
            <a:ext cx="8541512" cy="2362200"/>
          </a:xfrm>
        </p:spPr>
        <p:txBody>
          <a:bodyPr/>
          <a:lstStyle/>
          <a:p>
            <a:r>
              <a:rPr lang="en-US" sz="2800" dirty="0"/>
              <a:t>Fillable electronic applications and paper applications are available</a:t>
            </a:r>
          </a:p>
          <a:p>
            <a:r>
              <a:rPr lang="en-US" sz="2800" dirty="0"/>
              <a:t>Alternating full and express applications</a:t>
            </a:r>
          </a:p>
          <a:p>
            <a:r>
              <a:rPr lang="en-US" sz="2800" dirty="0"/>
              <a:t>12-month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A11DF-3DB9-4493-B5F9-91F4C845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8" y="1664208"/>
            <a:ext cx="7492784" cy="30384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71736B-624C-4837-9675-FDE7B6E19024}"/>
              </a:ext>
            </a:extLst>
          </p:cNvPr>
          <p:cNvSpPr txBox="1">
            <a:spLocks/>
          </p:cNvSpPr>
          <p:nvPr/>
        </p:nvSpPr>
        <p:spPr bwMode="auto">
          <a:xfrm>
            <a:off x="297688" y="105460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hlinkClick r:id="rId4"/>
              </a:rPr>
              <a:t>www.health.pa.gov/spbp</a:t>
            </a:r>
            <a:r>
              <a:rPr lang="en-US" sz="2800" kern="0" dirty="0"/>
              <a:t> 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64512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BF9B-6CCF-4562-8272-D16D0579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56E6-7AB4-44F5-B9C4-681D2B3F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r>
              <a:rPr lang="en-US" dirty="0"/>
              <a:t>Medications</a:t>
            </a:r>
          </a:p>
          <a:p>
            <a:r>
              <a:rPr lang="en-US" dirty="0"/>
              <a:t>Lab testing</a:t>
            </a:r>
          </a:p>
          <a:p>
            <a:r>
              <a:rPr lang="en-US" dirty="0"/>
              <a:t>Medicare Part C and D premiums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30921-DA5A-4C91-8708-2BCC17A71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" r="2" b="2"/>
          <a:stretch/>
        </p:blipFill>
        <p:spPr>
          <a:xfrm>
            <a:off x="381000" y="3124199"/>
            <a:ext cx="8382000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84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D541-DB82-41DA-8688-78AEB2A3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Medication coverage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25172-4D2A-31A2-ABDC-517C2392B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25199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9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1F9F-F2FB-4F7C-BA27-5773171E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Drug coverage for uninsured and insured individuals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D85F1E-9D46-1BA3-5697-40B74CFA1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15279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76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4EC6-0C06-43B8-847F-9513836C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covered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CEF7-0B8C-4022-B09D-7C6CAFE6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HIV treatment medications (antiretrovirals)</a:t>
            </a:r>
          </a:p>
          <a:p>
            <a:r>
              <a:rPr lang="en-US" sz="2400" dirty="0"/>
              <a:t>Selected brand name, generic, and over-the-counter (OTC) non-antiretroviral drugs, biologics, and devices</a:t>
            </a:r>
          </a:p>
          <a:p>
            <a:r>
              <a:rPr lang="en-US" sz="2400" dirty="0"/>
              <a:t>Specific nutrients and nutritional agents</a:t>
            </a:r>
          </a:p>
          <a:p>
            <a:r>
              <a:rPr lang="en-US" sz="2400" dirty="0"/>
              <a:t>Drugs, biologics, and devices must be approved by the Food and Drug Administration (FDA)</a:t>
            </a:r>
          </a:p>
          <a:p>
            <a:r>
              <a:rPr lang="en-US" sz="2400" dirty="0"/>
              <a:t>All drugs (Rx and OTC) on the formulary require a written prescription from a licensed medical provider</a:t>
            </a:r>
          </a:p>
        </p:txBody>
      </p:sp>
    </p:spTree>
    <p:extLst>
      <p:ext uri="{BB962C8B-B14F-4D97-AF65-F5344CB8AC3E}">
        <p14:creationId xmlns:p14="http://schemas.microsoft.com/office/powerpoint/2010/main" val="23113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6EA4-60FE-4C3A-9C5F-0CA3F870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Newer drugs/drug classes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8F62-269D-498D-B13E-E5142F63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HIV treatment medications</a:t>
            </a:r>
          </a:p>
          <a:p>
            <a:pPr lvl="1"/>
            <a:r>
              <a:rPr lang="en-US" sz="2000" dirty="0"/>
              <a:t>Combination injectable integrase inhibitor/non-nucleoside reverse transcriptase inhibitor – </a:t>
            </a:r>
            <a:r>
              <a:rPr lang="en-US" sz="2000" dirty="0" err="1"/>
              <a:t>Cabenuva</a:t>
            </a:r>
            <a:r>
              <a:rPr lang="en-US" sz="2000" dirty="0"/>
              <a:t> (cabotegravir/</a:t>
            </a:r>
            <a:r>
              <a:rPr lang="en-US" sz="2000" dirty="0" err="1"/>
              <a:t>rilpivirine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Injectable HIV capsid inhibitor – </a:t>
            </a:r>
            <a:r>
              <a:rPr lang="en-US" sz="2000" dirty="0" err="1"/>
              <a:t>Sunlenca</a:t>
            </a:r>
            <a:r>
              <a:rPr lang="en-US" sz="2000" dirty="0"/>
              <a:t> (</a:t>
            </a:r>
            <a:r>
              <a:rPr lang="en-US" sz="2000" dirty="0" err="1"/>
              <a:t>lenacapavir</a:t>
            </a:r>
            <a:r>
              <a:rPr lang="en-US" sz="2000" dirty="0"/>
              <a:t>)</a:t>
            </a:r>
          </a:p>
          <a:p>
            <a:r>
              <a:rPr lang="en-US" sz="2400" dirty="0"/>
              <a:t>Contraceptives</a:t>
            </a:r>
          </a:p>
          <a:p>
            <a:r>
              <a:rPr lang="en-US" sz="2400" dirty="0"/>
              <a:t>Weight loss medications</a:t>
            </a:r>
          </a:p>
          <a:p>
            <a:r>
              <a:rPr lang="en-US" sz="2400" dirty="0"/>
              <a:t>Amyotrophic lateral sclerosis (ALS) treatment agents</a:t>
            </a:r>
          </a:p>
        </p:txBody>
      </p:sp>
    </p:spTree>
    <p:extLst>
      <p:ext uri="{BB962C8B-B14F-4D97-AF65-F5344CB8AC3E}">
        <p14:creationId xmlns:p14="http://schemas.microsoft.com/office/powerpoint/2010/main" val="95133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714B44-F82C-EFE7-3EC5-0CF4B57D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90500"/>
            <a:ext cx="7924800" cy="609600"/>
          </a:xfrm>
        </p:spPr>
        <p:txBody>
          <a:bodyPr/>
          <a:lstStyle/>
          <a:p>
            <a:r>
              <a:rPr lang="en-US" sz="2000" dirty="0"/>
              <a:t>Did you know these products are covered by SPBP?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79E886-010F-DE15-2FF0-63C58B6C9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/>
          <a:p>
            <a:r>
              <a:rPr lang="en-US" sz="2400" dirty="0"/>
              <a:t>Hepatitis C medications</a:t>
            </a:r>
          </a:p>
          <a:p>
            <a:r>
              <a:rPr lang="en-US" sz="2400" dirty="0"/>
              <a:t>Vaccines</a:t>
            </a:r>
          </a:p>
          <a:p>
            <a:r>
              <a:rPr lang="en-US" sz="2400" dirty="0"/>
              <a:t>Wearable diabetes treatment devices</a:t>
            </a:r>
          </a:p>
          <a:p>
            <a:r>
              <a:rPr lang="en-US" sz="2400" dirty="0"/>
              <a:t>Diabetic supplies</a:t>
            </a:r>
          </a:p>
          <a:p>
            <a:r>
              <a:rPr lang="en-US" sz="2400" dirty="0"/>
              <a:t>Narcan/naloxone</a:t>
            </a:r>
          </a:p>
          <a:p>
            <a:r>
              <a:rPr lang="en-US" sz="2400" dirty="0"/>
              <a:t>Smoking cessation agents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E9D05-97E7-48F0-81C6-BDCDCD60D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0" r="33297" b="2"/>
          <a:stretch/>
        </p:blipFill>
        <p:spPr>
          <a:xfrm flipV="1">
            <a:off x="4648200" y="1600201"/>
            <a:ext cx="40386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01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169A-3C52-4D43-993F-E9669AD1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SPBP drug copays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71B1-290F-4EAD-B417-34ABEE00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following copays apply to all active SPBP enrollees who receive covered medications at an in-network pharmacy.</a:t>
            </a:r>
          </a:p>
          <a:p>
            <a:pPr lvl="1"/>
            <a:r>
              <a:rPr lang="en-US" dirty="0"/>
              <a:t>Brand drugs – $0</a:t>
            </a:r>
          </a:p>
          <a:p>
            <a:pPr lvl="1"/>
            <a:r>
              <a:rPr lang="en-US" dirty="0"/>
              <a:t>Generic drugs – $0</a:t>
            </a:r>
          </a:p>
        </p:txBody>
      </p:sp>
    </p:spTree>
    <p:extLst>
      <p:ext uri="{BB962C8B-B14F-4D97-AF65-F5344CB8AC3E}">
        <p14:creationId xmlns:p14="http://schemas.microsoft.com/office/powerpoint/2010/main" val="108081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5178-51CD-4396-A270-8BFD0D8B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Days’ supply maximum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815C3-9A5B-4E84-A344-59662AB5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Retail pharmacy – 34 days or 100 units, whichever is greater</a:t>
            </a:r>
          </a:p>
          <a:p>
            <a:r>
              <a:rPr lang="en-US" sz="2800" dirty="0"/>
              <a:t>Mail order pharmacy – 34 days or 100 units, whichever is greater</a:t>
            </a:r>
          </a:p>
          <a:p>
            <a:r>
              <a:rPr lang="en-US" sz="2800" dirty="0"/>
              <a:t>Specialty pharmacy - 34 days or 100 units, whichever is greater</a:t>
            </a:r>
          </a:p>
        </p:txBody>
      </p:sp>
    </p:spTree>
    <p:extLst>
      <p:ext uri="{BB962C8B-B14F-4D97-AF65-F5344CB8AC3E}">
        <p14:creationId xmlns:p14="http://schemas.microsoft.com/office/powerpoint/2010/main" val="147699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2591-4676-4E2A-82DC-D3D3450D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Refill utilization minimum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46ED-47C5-485F-B1EC-AFCB64EE5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Retail pharmacy – 75% of days supplied</a:t>
            </a:r>
          </a:p>
          <a:p>
            <a:r>
              <a:rPr lang="en-US" sz="2800" dirty="0"/>
              <a:t>Mail order pharmacy – 75% of days supplied</a:t>
            </a:r>
          </a:p>
          <a:p>
            <a:r>
              <a:rPr lang="en-US" sz="2800" dirty="0"/>
              <a:t>Specialty pharmacy – 75% of days supplied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Early refill overrides for lost or stolen medications and vacation supplies can be requested by calling the SPBP customer service team at 800-922-9384</a:t>
            </a:r>
          </a:p>
        </p:txBody>
      </p:sp>
    </p:spTree>
    <p:extLst>
      <p:ext uri="{BB962C8B-B14F-4D97-AF65-F5344CB8AC3E}">
        <p14:creationId xmlns:p14="http://schemas.microsoft.com/office/powerpoint/2010/main" val="369214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5DB6-D5D6-4748-9F22-D5DBE7E4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"/>
            <a:ext cx="7924800" cy="609600"/>
          </a:xfrm>
        </p:spPr>
        <p:txBody>
          <a:bodyPr/>
          <a:lstStyle/>
          <a:p>
            <a:r>
              <a:rPr lang="en-US" sz="2000" dirty="0"/>
              <a:t>What is the Special Pharmaceutical Benefits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1EB7-14A1-453C-8C54-37482924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1746405"/>
          </a:xfrm>
        </p:spPr>
        <p:txBody>
          <a:bodyPr/>
          <a:lstStyle/>
          <a:p>
            <a:r>
              <a:rPr lang="en-US" sz="2400" dirty="0"/>
              <a:t>Also known as SPBP in PA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ADAPs available in each state, D.C., Puerto Rico, Guam, and U.S. Virgin Islands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CF84B9-CAD0-40AB-B538-896E965B4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62526"/>
              </p:ext>
            </p:extLst>
          </p:nvPr>
        </p:nvGraphicFramePr>
        <p:xfrm>
          <a:off x="431800" y="9906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543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F92A-971A-4D75-9BA8-DE28BD03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maximum per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8750-E4C1-4BCC-A8B4-DCF661CC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 to 34 days’ supply - maximum cost limit is $4,000 per claim</a:t>
            </a:r>
          </a:p>
          <a:p>
            <a:r>
              <a:rPr lang="en-US" sz="2400" dirty="0"/>
              <a:t>35 to 68 days’ supply - maximum cost limit is $8,000 per claim </a:t>
            </a:r>
          </a:p>
          <a:p>
            <a:r>
              <a:rPr lang="en-US" sz="2400" dirty="0"/>
              <a:t>69 days’ supply or greater - maximum cost limit is $12,000 per claim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Pharmacies should call the SPBP provider line at 800-835-4080 for overrides of claim costs submitted above these amounts.</a:t>
            </a:r>
          </a:p>
        </p:txBody>
      </p:sp>
    </p:spTree>
    <p:extLst>
      <p:ext uri="{BB962C8B-B14F-4D97-AF65-F5344CB8AC3E}">
        <p14:creationId xmlns:p14="http://schemas.microsoft.com/office/powerpoint/2010/main" val="9118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5996-1871-4AE4-AED3-87FE9101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Medication adherence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801588-9117-C3FF-FCF3-348A99AFE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29757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8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94E1-64EF-4D1F-9ED9-D5F58D67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Current focus of adherence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3352-E125-4AFC-85F4-685106E0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r>
              <a:rPr lang="en-US" sz="2400" dirty="0"/>
              <a:t>Outreach to newer providers, providers triggering with the most outliers, and outreach to multiple providers within the same office</a:t>
            </a:r>
          </a:p>
          <a:p>
            <a:r>
              <a:rPr lang="en-US" sz="2400" dirty="0"/>
              <a:t>Develop and maintain relationships with main points of contacts in offices for ease of future outreach</a:t>
            </a:r>
          </a:p>
          <a:p>
            <a:r>
              <a:rPr lang="en-US" sz="2400" dirty="0"/>
              <a:t>Work with provider offices to identify good candidates for medication management</a:t>
            </a:r>
          </a:p>
          <a:p>
            <a:r>
              <a:rPr lang="en-US" sz="2400" dirty="0"/>
              <a:t>Heightened focus on member outreach and practitioner follow up on high-risk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62A7-FA51-46B7-83A3-A3A4D76A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Current adherence consultations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DC7205-FD34-4128-8CE0-B0CE9595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38186"/>
              </p:ext>
            </p:extLst>
          </p:nvPr>
        </p:nvGraphicFramePr>
        <p:xfrm>
          <a:off x="457200" y="1219200"/>
          <a:ext cx="8229600" cy="276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98393492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7199657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14007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Adherence Review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Providers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Members 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7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HIV antiretrovirals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Antihypertensives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6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Antidepressant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531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4787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B60939-0D7E-4C01-AD8B-F49FEF52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73695"/>
              </p:ext>
            </p:extLst>
          </p:nvPr>
        </p:nvGraphicFramePr>
        <p:xfrm>
          <a:off x="457200" y="4419600"/>
          <a:ext cx="8229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98163">
                  <a:extLst>
                    <a:ext uri="{9D8B030D-6E8A-4147-A177-3AD203B41FA5}">
                      <a16:colId xmlns:a16="http://schemas.microsoft.com/office/drawing/2014/main" val="4016507399"/>
                    </a:ext>
                  </a:extLst>
                </a:gridCol>
                <a:gridCol w="1931437">
                  <a:extLst>
                    <a:ext uri="{9D8B030D-6E8A-4147-A177-3AD203B41FA5}">
                      <a16:colId xmlns:a16="http://schemas.microsoft.com/office/drawing/2014/main" val="3036635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Current quarter consultations completed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6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Provider consultations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6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Clients identified for medication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8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54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5996-1871-4AE4-AED3-87FE9101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adherence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C302-8614-4ABE-8B07-FEDC118C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/>
          <a:lstStyle/>
          <a:p>
            <a:r>
              <a:rPr lang="en-US" sz="2400" dirty="0"/>
              <a:t>Most common barriers to adherence reported by providers and clients are:</a:t>
            </a:r>
          </a:p>
          <a:p>
            <a:pPr lvl="1"/>
            <a:r>
              <a:rPr lang="en-US" sz="2400" dirty="0"/>
              <a:t>Lack of disease state education</a:t>
            </a:r>
          </a:p>
          <a:p>
            <a:pPr lvl="1"/>
            <a:r>
              <a:rPr lang="en-US" sz="2400" dirty="0"/>
              <a:t>Patients lost to follow up</a:t>
            </a:r>
          </a:p>
          <a:p>
            <a:pPr lvl="1"/>
            <a:r>
              <a:rPr lang="en-US" sz="2400" dirty="0"/>
              <a:t>Travel/relocation</a:t>
            </a:r>
          </a:p>
          <a:p>
            <a:pPr lvl="1"/>
            <a:r>
              <a:rPr lang="en-US" sz="2400" dirty="0"/>
              <a:t>Forgetfulness</a:t>
            </a:r>
          </a:p>
          <a:p>
            <a:pPr lvl="1"/>
            <a:r>
              <a:rPr lang="en-US" sz="2400" dirty="0"/>
              <a:t>Life event/stressors</a:t>
            </a:r>
          </a:p>
          <a:p>
            <a:pPr lvl="1"/>
            <a:r>
              <a:rPr lang="en-US" sz="2400" dirty="0"/>
              <a:t>Untreated/uncontrolled depression and other disease states</a:t>
            </a:r>
          </a:p>
          <a:p>
            <a:pPr lvl="1"/>
            <a:r>
              <a:rPr lang="en-US" sz="2400" dirty="0"/>
              <a:t>Hiding diagnosis status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8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63EE-DD1D-46EF-8490-002F66B2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905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Solutions provided to improve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D0F6-8C58-4180-A819-DC640DD42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800600" cy="43191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Alternative medication regimens that may better suit client’s lifestyle (i.e. single drug regimen, long acting injectables)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Patient disease state education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Syncing multiple medication refills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Setting up auto-refills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90-day supplies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Mail delivery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Phone alarm reminders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of pill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0838-D611-42BF-BFA7-41A555767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" r="3" b="3"/>
          <a:stretch/>
        </p:blipFill>
        <p:spPr>
          <a:xfrm>
            <a:off x="5334000" y="1600201"/>
            <a:ext cx="3276600" cy="4319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53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D541-DB82-41DA-8688-78AEB2A3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Laboratory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25172-4D2A-31A2-ABDC-517C2392B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644974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317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83EB-0F1F-4104-B544-106E1268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lab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E77CC-CCF4-44B7-B185-2AA52E5C0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3" r="14606" b="-3"/>
          <a:stretch/>
        </p:blipFill>
        <p:spPr>
          <a:xfrm>
            <a:off x="6248400" y="2166700"/>
            <a:ext cx="2645979" cy="3276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3DD28-1945-4268-A445-6C8B5DBC3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1" y="1219200"/>
            <a:ext cx="5862637" cy="53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D541-DB82-41DA-8688-78AEB2A3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Medicare Part C and Part D premium assistance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25172-4D2A-31A2-ABDC-517C2392B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401619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81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B3CF-F182-4C62-8C90-47D0208B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List of Medicare plans with agreements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49C6B-D413-47AE-BC5A-ECE9465D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1"/>
            <a:ext cx="6096000" cy="4841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6D5A0D-9C5C-4DC2-9396-7207FB69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62200"/>
            <a:ext cx="2338388" cy="30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6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819F-1269-41DA-A3F4-4A38916F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 legislative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4C80E-2296-4061-BF88-9A860E88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19200"/>
            <a:ext cx="8229600" cy="4267200"/>
          </a:xfrm>
        </p:spPr>
        <p:txBody>
          <a:bodyPr/>
          <a:lstStyle/>
          <a:p>
            <a:r>
              <a:rPr lang="en-US" sz="2000" dirty="0"/>
              <a:t>Ensure the medication from each of the core antiretroviral drug classes are provided</a:t>
            </a:r>
          </a:p>
          <a:p>
            <a:r>
              <a:rPr lang="en-US" sz="2000" dirty="0"/>
              <a:t>Provide assistance for the purchase of treatments determined to be eligible and any such ancillary devices necessary for administration</a:t>
            </a:r>
          </a:p>
          <a:p>
            <a:r>
              <a:rPr lang="en-US" sz="2000" dirty="0"/>
              <a:t>Provide outreach to individuals with HIV</a:t>
            </a:r>
          </a:p>
          <a:p>
            <a:r>
              <a:rPr lang="en-US" sz="2000" dirty="0"/>
              <a:t>Facilitate access to treatments for individuals</a:t>
            </a:r>
          </a:p>
          <a:p>
            <a:r>
              <a:rPr lang="en-US" sz="2000" dirty="0"/>
              <a:t>Document the process made in making therapeutics available to eligible individuals</a:t>
            </a:r>
          </a:p>
          <a:p>
            <a:r>
              <a:rPr lang="en-US" sz="2000" dirty="0"/>
              <a:t>Encourage, support, and enhance adherence to treatment regimens</a:t>
            </a:r>
          </a:p>
          <a:p>
            <a:r>
              <a:rPr lang="en-US" sz="2000" dirty="0"/>
              <a:t>Ensure ADAP is payer of last resort</a:t>
            </a:r>
          </a:p>
        </p:txBody>
      </p:sp>
    </p:spTree>
    <p:extLst>
      <p:ext uri="{BB962C8B-B14F-4D97-AF65-F5344CB8AC3E}">
        <p14:creationId xmlns:p14="http://schemas.microsoft.com/office/powerpoint/2010/main" val="2210788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2387D-943F-4556-98AD-6AC4F838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SPBP data</a:t>
            </a:r>
          </a:p>
        </p:txBody>
      </p:sp>
      <p:pic>
        <p:nvPicPr>
          <p:cNvPr id="5" name="Content Placeholder 4" descr="Desk with productivity items">
            <a:extLst>
              <a:ext uri="{FF2B5EF4-FFF2-40B4-BE49-F238E27FC236}">
                <a16:creationId xmlns:a16="http://schemas.microsoft.com/office/drawing/2014/main" id="{EAA213AB-8352-4C4B-B886-EBDB7EA9C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18" y="1600200"/>
            <a:ext cx="6402363" cy="4267200"/>
          </a:xfrm>
        </p:spPr>
      </p:pic>
    </p:spTree>
    <p:extLst>
      <p:ext uri="{BB962C8B-B14F-4D97-AF65-F5344CB8AC3E}">
        <p14:creationId xmlns:p14="http://schemas.microsoft.com/office/powerpoint/2010/main" val="1055023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87F-4AAC-4F19-B685-5EAB1401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2023-24 Ryan White fiscal year</a:t>
            </a:r>
            <a:b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42E7-8C25-4205-99C4-6CC4502A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Enrolled individuals – 8,369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age – 52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 range – 6 to 92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medications paid - $94,457,635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medication claims – 194,479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cost per person – $11,287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cost per claim – $486</a:t>
            </a:r>
          </a:p>
        </p:txBody>
      </p:sp>
      <p:pic>
        <p:nvPicPr>
          <p:cNvPr id="6" name="Picture 5" descr="Rainbow abstract fiber optics">
            <a:extLst>
              <a:ext uri="{FF2B5EF4-FFF2-40B4-BE49-F238E27FC236}">
                <a16:creationId xmlns:a16="http://schemas.microsoft.com/office/drawing/2014/main" id="{90F4BA3A-EF7E-444F-809D-D0BDD8E78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1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B7F9-443C-43FF-8757-CA39FE84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2254F-DF10-49C1-9192-CFA26BA7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600201"/>
            <a:ext cx="711199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091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4B00-3569-4280-BBE7-EF5C857E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B458B-D1C0-4538-8FA9-94748D5D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98" y="1038154"/>
            <a:ext cx="4279634" cy="3236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FAB65C-DC35-479F-82AD-7D5C75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83152"/>
            <a:ext cx="4279634" cy="334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87ABC-A5AE-44B0-B2DA-1527530E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735" y="3733800"/>
            <a:ext cx="4305965" cy="32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6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1B85-C21C-467A-8C09-2EE8026A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CD4 count and HIV viral load (VL)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64D8B-917D-44A1-8384-4D0CB3D5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02662"/>
            <a:ext cx="5549576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EE2F7-6FE1-47A8-A718-B0A6E946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502662"/>
            <a:ext cx="554957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6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682B-3094-4395-964D-328F73DB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drugs by paid amount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F9F4C-1762-4306-BDBA-CD07DB54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10" y="1143000"/>
            <a:ext cx="70491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3C02D-5FB1-4332-96B8-4BC78631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68" y="1066800"/>
            <a:ext cx="7416132" cy="4999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9E88A-25B7-4692-B614-E432D0F0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Five-year trends</a:t>
            </a:r>
          </a:p>
        </p:txBody>
      </p:sp>
    </p:spTree>
    <p:extLst>
      <p:ext uri="{BB962C8B-B14F-4D97-AF65-F5344CB8AC3E}">
        <p14:creationId xmlns:p14="http://schemas.microsoft.com/office/powerpoint/2010/main" val="748618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853C-D89D-44BC-97BB-49D18916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SPBP 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DD29E-3067-45B5-ADEF-CB3A2D7D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sz="2000" dirty="0"/>
              <a:t>Handles an average of 1,000 calls per month </a:t>
            </a:r>
          </a:p>
          <a:p>
            <a:r>
              <a:rPr lang="en-US" sz="2000" dirty="0"/>
              <a:t>Assists clients, case managers, and other callers regarding questions and issues related to SPBP</a:t>
            </a:r>
          </a:p>
          <a:p>
            <a:r>
              <a:rPr lang="en-US" sz="2000" dirty="0"/>
              <a:t>Provides information on:</a:t>
            </a:r>
          </a:p>
          <a:p>
            <a:pPr lvl="1"/>
            <a:r>
              <a:rPr lang="en-US" sz="2000" dirty="0"/>
              <a:t>Enrollment status</a:t>
            </a:r>
          </a:p>
          <a:p>
            <a:pPr lvl="1"/>
            <a:r>
              <a:rPr lang="en-US" sz="2000" dirty="0"/>
              <a:t>Pended application resolution</a:t>
            </a:r>
          </a:p>
          <a:p>
            <a:pPr lvl="1"/>
            <a:r>
              <a:rPr lang="en-US" sz="2000" dirty="0"/>
              <a:t>Medicare Part C &amp; D premiums</a:t>
            </a:r>
          </a:p>
          <a:p>
            <a:pPr lvl="1"/>
            <a:r>
              <a:rPr lang="en-US" sz="2000" dirty="0"/>
              <a:t>Medicaid expansion</a:t>
            </a:r>
          </a:p>
          <a:p>
            <a:pPr lvl="1"/>
            <a:r>
              <a:rPr lang="en-US" sz="2000" dirty="0"/>
              <a:t>Coordination of benefits</a:t>
            </a:r>
          </a:p>
          <a:p>
            <a:pPr lvl="1"/>
            <a:r>
              <a:rPr lang="en-US" sz="2000" dirty="0"/>
              <a:t>Medication and lab billing issues</a:t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2081-893C-4C3B-8363-4D8CB356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276600"/>
            <a:ext cx="1676400" cy="14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0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C39C-442B-4531-98FE-78962E47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BF9B-3B64-4A55-AA7F-CFB7D5EF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r>
              <a:rPr lang="en-US" sz="2000" dirty="0"/>
              <a:t>Top 3 reasons for calls to customer service</a:t>
            </a:r>
          </a:p>
          <a:p>
            <a:pPr lvl="1"/>
            <a:r>
              <a:rPr lang="en-US" sz="2000" dirty="0"/>
              <a:t>To check on status of enrollment</a:t>
            </a:r>
          </a:p>
          <a:p>
            <a:pPr lvl="1"/>
            <a:r>
              <a:rPr lang="en-US" sz="2000" dirty="0"/>
              <a:t>To </a:t>
            </a:r>
            <a:r>
              <a:rPr lang="en-US" sz="2000"/>
              <a:t>find out how </a:t>
            </a:r>
            <a:r>
              <a:rPr lang="en-US" sz="2000" dirty="0"/>
              <a:t>to resolve pended applications</a:t>
            </a:r>
          </a:p>
          <a:p>
            <a:pPr lvl="1"/>
            <a:r>
              <a:rPr lang="en-US" sz="2000" dirty="0"/>
              <a:t>To request extensions of SPBP enrollment for individuals waiting for Medicaid enrollment</a:t>
            </a:r>
          </a:p>
          <a:p>
            <a:pPr lvl="2"/>
            <a:r>
              <a:rPr lang="en-US" sz="2000" dirty="0"/>
              <a:t>Individuals that appear eligible for Medicaid and not yet enrolled are required to apply to Medicaid</a:t>
            </a:r>
          </a:p>
          <a:p>
            <a:pPr lvl="2"/>
            <a:r>
              <a:rPr lang="en-US" sz="2000" dirty="0"/>
              <a:t>3-months of SPBP coverage can be approved if eligible until individual is enrolled in Medicaid or found not to be eligible for Medicaid</a:t>
            </a:r>
          </a:p>
        </p:txBody>
      </p:sp>
    </p:spTree>
    <p:extLst>
      <p:ext uri="{BB962C8B-B14F-4D97-AF65-F5344CB8AC3E}">
        <p14:creationId xmlns:p14="http://schemas.microsoft.com/office/powerpoint/2010/main" val="4023866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C39C-442B-4531-98FE-78962E47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3BF9B-3B64-4A55-AA7F-CFB7D5EF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r>
              <a:rPr lang="en-US" sz="2800" dirty="0"/>
              <a:t>Top 3 reasons applications are pended</a:t>
            </a:r>
          </a:p>
          <a:p>
            <a:pPr lvl="1"/>
            <a:r>
              <a:rPr lang="en-US" sz="2400" dirty="0"/>
              <a:t>Missing information on documents submitted</a:t>
            </a:r>
          </a:p>
          <a:p>
            <a:pPr lvl="1"/>
            <a:r>
              <a:rPr lang="en-US" sz="2400" dirty="0"/>
              <a:t>Illegible documents submitted</a:t>
            </a:r>
          </a:p>
          <a:p>
            <a:pPr lvl="1"/>
            <a:r>
              <a:rPr lang="en-US" sz="2400" dirty="0"/>
              <a:t>Documents never received</a:t>
            </a:r>
          </a:p>
        </p:txBody>
      </p:sp>
    </p:spTree>
    <p:extLst>
      <p:ext uri="{BB962C8B-B14F-4D97-AF65-F5344CB8AC3E}">
        <p14:creationId xmlns:p14="http://schemas.microsoft.com/office/powerpoint/2010/main" val="204507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4BE4-145B-4BF8-9FB5-A8A4D5DD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Congress appropriations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B472-2BEA-46D2-A0B2-D9E611110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295400"/>
            <a:ext cx="8229600" cy="4267200"/>
          </a:xfrm>
        </p:spPr>
        <p:txBody>
          <a:bodyPr/>
          <a:lstStyle/>
          <a:p>
            <a:r>
              <a:rPr lang="en-US" dirty="0"/>
              <a:t>Ryan White Program across the US</a:t>
            </a:r>
          </a:p>
          <a:p>
            <a:pPr lvl="1"/>
            <a:r>
              <a:rPr lang="en-US" dirty="0"/>
              <a:t>Part B base - $464,565,000</a:t>
            </a:r>
          </a:p>
          <a:p>
            <a:pPr lvl="1"/>
            <a:r>
              <a:rPr lang="en-US" dirty="0"/>
              <a:t>ADAP earmark - $900,313,000</a:t>
            </a:r>
          </a:p>
          <a:p>
            <a:pPr lvl="1"/>
            <a:r>
              <a:rPr lang="en-US" dirty="0"/>
              <a:t>Other parts (i.e. A, C, D, F, SPNS, EHE) - $1,206,163,000</a:t>
            </a:r>
          </a:p>
          <a:p>
            <a:pPr lvl="1"/>
            <a:r>
              <a:rPr lang="en-US" dirty="0"/>
              <a:t>Total - $2,571,041,000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7E906-C5D5-431F-8686-77E59B22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19600"/>
            <a:ext cx="5588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25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55FC-3CBE-4F03-9171-F609352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benefits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AB53-BE2A-4A9E-AB69-325DEBF8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Prime Therapeutics/Magellan Rx Management serves as the pharmacy benefits manager (PBM) for SPBP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Processes enrollment applications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Verifies eligibility based on SPBP policies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Provides ID cards to clients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Manages a provider call line and Medicare premium assistance call line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Processes drug claims and handles claim rejections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Tracks and invoices for drug manufacturer rebates on behalf of the SPBP</a:t>
            </a:r>
          </a:p>
        </p:txBody>
      </p:sp>
    </p:spTree>
    <p:extLst>
      <p:ext uri="{BB962C8B-B14F-4D97-AF65-F5344CB8AC3E}">
        <p14:creationId xmlns:p14="http://schemas.microsoft.com/office/powerpoint/2010/main" val="115239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F310-5DE9-4D65-916F-5EB5E7DC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SPBP Advisory Council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E7B9A2-D672-8E03-2928-7CDC6406A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21458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663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A79-8010-4D9C-875D-55F1AB2C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SPBP website info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FD40D71-3D56-EAB5-801E-1F5FB90A6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223224"/>
              </p:ext>
            </p:extLst>
          </p:nvPr>
        </p:nvGraphicFramePr>
        <p:xfrm>
          <a:off x="457200" y="16764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B86FC0-5524-4F15-83C6-B4163EA85E96}"/>
              </a:ext>
            </a:extLst>
          </p:cNvPr>
          <p:cNvSpPr txBox="1"/>
          <p:nvPr/>
        </p:nvSpPr>
        <p:spPr>
          <a:xfrm>
            <a:off x="2676525" y="1143000"/>
            <a:ext cx="379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www.health.pa.gov/spbp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458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5430-2ED5-477B-8134-BA9FBBF7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SPBP listserv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F498B3-B643-4AA1-A23C-292CF0768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418" y="1752600"/>
            <a:ext cx="3909164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65B96-C44E-4064-A8FB-DD2D875AFDED}"/>
              </a:ext>
            </a:extLst>
          </p:cNvPr>
          <p:cNvSpPr txBox="1"/>
          <p:nvPr/>
        </p:nvSpPr>
        <p:spPr>
          <a:xfrm>
            <a:off x="304800" y="115316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Sign up online at </a:t>
            </a:r>
            <a:r>
              <a:rPr lang="en-US" sz="2400" dirty="0">
                <a:hlinkClick r:id="rId3"/>
              </a:rPr>
              <a:t>www.health.pa.gov/spbp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063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89BD-77DB-4F29-A497-F7C07578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SPBP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EA9AF-0604-4E29-B1F8-2C6CD113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35128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</a:p>
          <a:p>
            <a:pPr marL="0" indent="0" algn="ctr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E0DC15-9947-4795-B536-FE9EA39B2C66}"/>
              </a:ext>
            </a:extLst>
          </p:cNvPr>
          <p:cNvGrpSpPr/>
          <p:nvPr/>
        </p:nvGrpSpPr>
        <p:grpSpPr>
          <a:xfrm>
            <a:off x="2357629" y="1713638"/>
            <a:ext cx="548640" cy="457200"/>
            <a:chOff x="1905000" y="2801471"/>
            <a:chExt cx="548640" cy="457200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30E05B9-0435-41CF-8C85-DD4AD34ADF2C}"/>
                </a:ext>
              </a:extLst>
            </p:cNvPr>
            <p:cNvSpPr/>
            <p:nvPr/>
          </p:nvSpPr>
          <p:spPr>
            <a:xfrm>
              <a:off x="1905000" y="2801471"/>
              <a:ext cx="548640" cy="4572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 descr="Receiver">
              <a:extLst>
                <a:ext uri="{FF2B5EF4-FFF2-40B4-BE49-F238E27FC236}">
                  <a16:creationId xmlns:a16="http://schemas.microsoft.com/office/drawing/2014/main" id="{62D79778-C3AB-4056-9F57-8AB6B6A7E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1681" y="2834641"/>
              <a:ext cx="350520" cy="35052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A8DF73-9A27-411A-B971-33BF4B172629}"/>
              </a:ext>
            </a:extLst>
          </p:cNvPr>
          <p:cNvGrpSpPr/>
          <p:nvPr/>
        </p:nvGrpSpPr>
        <p:grpSpPr>
          <a:xfrm>
            <a:off x="2365250" y="2652862"/>
            <a:ext cx="548640" cy="457200"/>
            <a:chOff x="1905000" y="3429000"/>
            <a:chExt cx="548640" cy="4572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2F04733-8C55-4912-8433-D3A36D9ADD6A}"/>
                </a:ext>
              </a:extLst>
            </p:cNvPr>
            <p:cNvSpPr/>
            <p:nvPr/>
          </p:nvSpPr>
          <p:spPr>
            <a:xfrm>
              <a:off x="1905000" y="3429000"/>
              <a:ext cx="548640" cy="4572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 descr="Envelope">
              <a:extLst>
                <a:ext uri="{FF2B5EF4-FFF2-40B4-BE49-F238E27FC236}">
                  <a16:creationId xmlns:a16="http://schemas.microsoft.com/office/drawing/2014/main" id="{356EB116-C22E-4281-9C6B-EABBC1E47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00026" y="3474720"/>
              <a:ext cx="365760" cy="36576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768532-D607-4177-80FD-F3D92F835362}"/>
              </a:ext>
            </a:extLst>
          </p:cNvPr>
          <p:cNvGrpSpPr/>
          <p:nvPr/>
        </p:nvGrpSpPr>
        <p:grpSpPr>
          <a:xfrm>
            <a:off x="2362200" y="3593812"/>
            <a:ext cx="548640" cy="457200"/>
            <a:chOff x="1912621" y="4020671"/>
            <a:chExt cx="548640" cy="457200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2E52B52-8265-4DC7-A6D0-0C73D31D5C16}"/>
                </a:ext>
              </a:extLst>
            </p:cNvPr>
            <p:cNvSpPr/>
            <p:nvPr/>
          </p:nvSpPr>
          <p:spPr>
            <a:xfrm>
              <a:off x="1912621" y="4020671"/>
              <a:ext cx="548640" cy="4572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Internet">
              <a:extLst>
                <a:ext uri="{FF2B5EF4-FFF2-40B4-BE49-F238E27FC236}">
                  <a16:creationId xmlns:a16="http://schemas.microsoft.com/office/drawing/2014/main" id="{1AB43B41-A461-43F4-9AF1-4F335967B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96440" y="4069080"/>
              <a:ext cx="365760" cy="36576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DD5E94-D92C-4802-956B-6267C381EFE9}"/>
              </a:ext>
            </a:extLst>
          </p:cNvPr>
          <p:cNvSpPr txBox="1"/>
          <p:nvPr/>
        </p:nvSpPr>
        <p:spPr>
          <a:xfrm>
            <a:off x="2918461" y="1649850"/>
            <a:ext cx="340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service line: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1-800-922-9384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DBD3F-CC40-408E-986C-D799DC8AB346}"/>
              </a:ext>
            </a:extLst>
          </p:cNvPr>
          <p:cNvSpPr txBox="1"/>
          <p:nvPr/>
        </p:nvSpPr>
        <p:spPr>
          <a:xfrm>
            <a:off x="2918461" y="2589075"/>
            <a:ext cx="340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SPBP@pa.gov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AC2C6-C176-412A-9DED-F541C87A1827}"/>
              </a:ext>
            </a:extLst>
          </p:cNvPr>
          <p:cNvSpPr txBox="1"/>
          <p:nvPr/>
        </p:nvSpPr>
        <p:spPr>
          <a:xfrm>
            <a:off x="2923032" y="3530025"/>
            <a:ext cx="391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Website: 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www.health.pa.gov/spbp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40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F47E-6254-426F-B0A2-48EDCD4A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Funding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E064-009C-4E03-9A51-082ADD15D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funding: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Ryan White Part B base grant - $11,159,823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Ryan White Part B ADAP earmark - $25,785,111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Pharmaceutical rebates - $78,044,398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Insurance recoveries - $5,258,557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- $120,247,889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2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BC8A-35E9-4E72-828E-74B7EF43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0927BC-945B-4BD0-85D9-3EDAA73C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8229600" cy="2754823"/>
          </a:xfrm>
          <a:prstGeom prst="rect">
            <a:avLst/>
          </a:prstGeom>
        </p:spPr>
      </p:pic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B1335EC-6AD3-4EA5-8FC3-49F62AFAD64A}"/>
              </a:ext>
            </a:extLst>
          </p:cNvPr>
          <p:cNvSpPr/>
          <p:nvPr/>
        </p:nvSpPr>
        <p:spPr>
          <a:xfrm>
            <a:off x="3276600" y="5172456"/>
            <a:ext cx="1600200" cy="838200"/>
          </a:xfrm>
          <a:prstGeom prst="snip2DiagRect">
            <a:avLst/>
          </a:prstGeom>
          <a:solidFill>
            <a:srgbClr val="FF99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Enrollment and MAI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26CEAFA7-A919-42F0-B6CF-72E7C779344B}"/>
              </a:ext>
            </a:extLst>
          </p:cNvPr>
          <p:cNvSpPr/>
          <p:nvPr/>
        </p:nvSpPr>
        <p:spPr>
          <a:xfrm>
            <a:off x="4309872" y="4039839"/>
            <a:ext cx="1981200" cy="1066800"/>
          </a:xfrm>
          <a:prstGeom prst="snip2Diag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Provision of medications, labs, and premiums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7B2306E0-959F-4F0F-B4EA-6B42C8631FC6}"/>
              </a:ext>
            </a:extLst>
          </p:cNvPr>
          <p:cNvSpPr/>
          <p:nvPr/>
        </p:nvSpPr>
        <p:spPr>
          <a:xfrm>
            <a:off x="5562600" y="5172456"/>
            <a:ext cx="1981200" cy="838200"/>
          </a:xfrm>
          <a:prstGeom prst="snip2DiagRect">
            <a:avLst/>
          </a:prstGeom>
          <a:solidFill>
            <a:srgbClr val="41B1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Re-enrollment and MAI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A6C7B964-DF47-458B-9F15-201121326422}"/>
              </a:ext>
            </a:extLst>
          </p:cNvPr>
          <p:cNvSpPr/>
          <p:nvPr/>
        </p:nvSpPr>
        <p:spPr>
          <a:xfrm>
            <a:off x="6914896" y="4186905"/>
            <a:ext cx="1600200" cy="838200"/>
          </a:xfrm>
          <a:prstGeom prst="snip2DiagRect">
            <a:avLst/>
          </a:prstGeom>
          <a:solidFill>
            <a:srgbClr val="8E7AA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Medication Adherence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BC5AA-4B74-4CAB-A6A3-731EE5A70DA0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076700" y="3505677"/>
            <a:ext cx="0" cy="1666779"/>
          </a:xfrm>
          <a:prstGeom prst="straightConnector1">
            <a:avLst/>
          </a:prstGeom>
          <a:ln w="63500">
            <a:solidFill>
              <a:srgbClr val="FF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25B640-86B6-42AE-8451-83F3284070C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00472" y="2824451"/>
            <a:ext cx="0" cy="1215388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F3C8DB-DA3E-460F-A685-60666579F674}"/>
              </a:ext>
            </a:extLst>
          </p:cNvPr>
          <p:cNvCxnSpPr>
            <a:cxnSpLocks/>
          </p:cNvCxnSpPr>
          <p:nvPr/>
        </p:nvCxnSpPr>
        <p:spPr>
          <a:xfrm flipV="1">
            <a:off x="6477000" y="3505677"/>
            <a:ext cx="0" cy="1666779"/>
          </a:xfrm>
          <a:prstGeom prst="straightConnector1">
            <a:avLst/>
          </a:prstGeom>
          <a:ln w="63500">
            <a:solidFill>
              <a:srgbClr val="41B1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768D3-B8F9-45AA-903E-86C1743C49D4}"/>
              </a:ext>
            </a:extLst>
          </p:cNvPr>
          <p:cNvCxnSpPr>
            <a:cxnSpLocks/>
          </p:cNvCxnSpPr>
          <p:nvPr/>
        </p:nvCxnSpPr>
        <p:spPr>
          <a:xfrm flipV="1">
            <a:off x="7705852" y="2895600"/>
            <a:ext cx="9144" cy="1291306"/>
          </a:xfrm>
          <a:prstGeom prst="straightConnector1">
            <a:avLst/>
          </a:prstGeom>
          <a:ln w="63500">
            <a:solidFill>
              <a:srgbClr val="8E7A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2C1F-C471-4D08-90B3-C61616F6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SPBP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81D19-48B7-49BE-9E6B-DF5F7F41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2" y="1371600"/>
            <a:ext cx="8754615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79E4-F16F-40E2-97D0-FC348E70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Program eligibility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5B505-048F-B6FF-5ABA-0BEE4C8F8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79100"/>
              </p:ext>
            </p:extLst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1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288F8-107F-44AF-903D-C077F7F2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1"/>
            <a:ext cx="6894136" cy="505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373B8-0791-4CFD-BA18-78C09B1A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income limits</a:t>
            </a:r>
          </a:p>
        </p:txBody>
      </p:sp>
      <p:pic>
        <p:nvPicPr>
          <p:cNvPr id="8" name="Picture 2" descr="S:\DIVISION OF HIV-AIDS\SPBP\Magellan\Enrollment\Client Resources\SPBP Logo.jpg">
            <a:extLst>
              <a:ext uri="{FF2B5EF4-FFF2-40B4-BE49-F238E27FC236}">
                <a16:creationId xmlns:a16="http://schemas.microsoft.com/office/drawing/2014/main" id="{895683FD-7EC9-4F81-B332-97398779C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9"/>
          <a:stretch/>
        </p:blipFill>
        <p:spPr bwMode="auto">
          <a:xfrm>
            <a:off x="76200" y="3810000"/>
            <a:ext cx="3505200" cy="14324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78994132"/>
      </p:ext>
    </p:extLst>
  </p:cSld>
  <p:clrMapOvr>
    <a:masterClrMapping/>
  </p:clrMapOvr>
</p:sld>
</file>

<file path=ppt/theme/theme1.xml><?xml version="1.0" encoding="utf-8"?>
<a:theme xmlns:a="http://schemas.openxmlformats.org/drawingml/2006/main" name="DOH_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6a5e43-ae57-4088-b6bd-ad0d184b1ed5">PADOH-1381417876-2338</_dlc_DocId>
    <_dlc_DocIdUrl xmlns="906a5e43-ae57-4088-b6bd-ad0d184b1ed5">
      <Url>https://pagov.sharepoint.com/sites/DOH-Intranet/TS/BCDi/HIV/Prevention/_layouts/15/DocIdRedir.aspx?ID=PADOH-1381417876-2338</Url>
      <Description>PADOH-1381417876-2338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B5616FBDFB74ABA6272F72B079B6E" ma:contentTypeVersion="10" ma:contentTypeDescription="Create a new document." ma:contentTypeScope="" ma:versionID="d82e96a2b6106388e794eb33c7610cbd">
  <xsd:schema xmlns:xsd="http://www.w3.org/2001/XMLSchema" xmlns:xs="http://www.w3.org/2001/XMLSchema" xmlns:p="http://schemas.microsoft.com/office/2006/metadata/properties" xmlns:ns2="906a5e43-ae57-4088-b6bd-ad0d184b1ed5" xmlns:ns3="edc4b0a4-5eed-44d7-8abd-ce47b2535f1e" targetNamespace="http://schemas.microsoft.com/office/2006/metadata/properties" ma:root="true" ma:fieldsID="49539e745034bfd508479fb832b46be9" ns2:_="" ns3:_="">
    <xsd:import namespace="906a5e43-ae57-4088-b6bd-ad0d184b1ed5"/>
    <xsd:import namespace="edc4b0a4-5eed-44d7-8abd-ce47b2535f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a5e43-ae57-4088-b6bd-ad0d184b1e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4b0a4-5eed-44d7-8abd-ce47b2535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2018C-BFD4-492D-9F2E-9342527E5C4D}">
  <ds:schemaRefs>
    <ds:schemaRef ds:uri="http://schemas.microsoft.com/office/2006/metadata/properties"/>
    <ds:schemaRef ds:uri="http://schemas.microsoft.com/office/infopath/2007/PartnerControls"/>
    <ds:schemaRef ds:uri="906a5e43-ae57-4088-b6bd-ad0d184b1ed5"/>
  </ds:schemaRefs>
</ds:datastoreItem>
</file>

<file path=customXml/itemProps2.xml><?xml version="1.0" encoding="utf-8"?>
<ds:datastoreItem xmlns:ds="http://schemas.openxmlformats.org/officeDocument/2006/customXml" ds:itemID="{6422BC1E-EA22-4A38-9EB2-AB008B70EE5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A072635-0F2C-4B22-8377-22C20B9B89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5CE7E4-B3C2-43E0-95AA-39931FA41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a5e43-ae57-4088-b6bd-ad0d184b1ed5"/>
    <ds:schemaRef ds:uri="edc4b0a4-5eed-44d7-8abd-ce47b2535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DOH_Master Template</Template>
  <TotalTime>31947</TotalTime>
  <Words>1694</Words>
  <Application>Microsoft Office PowerPoint</Application>
  <PresentationFormat>On-screen Show (4:3)</PresentationFormat>
  <Paragraphs>260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Calibri</vt:lpstr>
      <vt:lpstr>Verdana</vt:lpstr>
      <vt:lpstr>DOH_Master Template</vt:lpstr>
      <vt:lpstr>Pennsylvania Department of Health Bureau of Communicable Diseases Division of HIV Health</vt:lpstr>
      <vt:lpstr>What is the Special Pharmaceutical Benefits Program?</vt:lpstr>
      <vt:lpstr>ADAP legislative requirements</vt:lpstr>
      <vt:lpstr>Congress appropriations 2023-24</vt:lpstr>
      <vt:lpstr>Pennsylvania Funding 2023-24</vt:lpstr>
      <vt:lpstr>Continuum of care</vt:lpstr>
      <vt:lpstr>Timeline of SPBP</vt:lpstr>
      <vt:lpstr>Program eligibility</vt:lpstr>
      <vt:lpstr>2024 income limits</vt:lpstr>
      <vt:lpstr>How to enroll</vt:lpstr>
      <vt:lpstr>Covered services</vt:lpstr>
      <vt:lpstr>Medication coverage</vt:lpstr>
      <vt:lpstr>Drug coverage for uninsured and insured individuals</vt:lpstr>
      <vt:lpstr>List of covered drugs</vt:lpstr>
      <vt:lpstr>Newer drugs/drug classes added</vt:lpstr>
      <vt:lpstr>Did you know these products are covered by SPBP?</vt:lpstr>
      <vt:lpstr>SPBP drug copays</vt:lpstr>
      <vt:lpstr>Days’ supply maximum</vt:lpstr>
      <vt:lpstr>Refill utilization minimum</vt:lpstr>
      <vt:lpstr>Cost maximum per claim</vt:lpstr>
      <vt:lpstr>Medication adherence</vt:lpstr>
      <vt:lpstr>Current focus of adherence program</vt:lpstr>
      <vt:lpstr>Current adherence consultations</vt:lpstr>
      <vt:lpstr>Medication adherence barriers</vt:lpstr>
      <vt:lpstr>Solutions provided to improve adherence</vt:lpstr>
      <vt:lpstr>Laboratory services</vt:lpstr>
      <vt:lpstr>Covered lab tests</vt:lpstr>
      <vt:lpstr>Medicare Part C and Part D premium assistance</vt:lpstr>
      <vt:lpstr>List of Medicare plans with agreements</vt:lpstr>
      <vt:lpstr>SPBP data</vt:lpstr>
      <vt:lpstr> 2023-24 Ryan White fiscal year </vt:lpstr>
      <vt:lpstr>Age</vt:lpstr>
      <vt:lpstr>Demographics</vt:lpstr>
      <vt:lpstr>CD4 count and HIV viral load (VL)</vt:lpstr>
      <vt:lpstr>Top 20 drugs by paid amount</vt:lpstr>
      <vt:lpstr>Five-year trends</vt:lpstr>
      <vt:lpstr>SPBP customer service</vt:lpstr>
      <vt:lpstr>Types of Calls</vt:lpstr>
      <vt:lpstr>Pended Applications</vt:lpstr>
      <vt:lpstr>Pharmacy benefits manager</vt:lpstr>
      <vt:lpstr>SPBP Advisory Council</vt:lpstr>
      <vt:lpstr>SPBP website info</vt:lpstr>
      <vt:lpstr>SPBP listserv</vt:lpstr>
      <vt:lpstr>SPBP contact information</vt:lpstr>
    </vt:vector>
  </TitlesOfParts>
  <Company>Pennsylvania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Yasmin</dc:creator>
  <cp:lastModifiedBy>Haines, John</cp:lastModifiedBy>
  <cp:revision>454</cp:revision>
  <cp:lastPrinted>2019-12-18T18:20:31Z</cp:lastPrinted>
  <dcterms:created xsi:type="dcterms:W3CDTF">2016-02-12T19:16:44Z</dcterms:created>
  <dcterms:modified xsi:type="dcterms:W3CDTF">2024-07-05T18:47:57Z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0x010100729B5616FBDFB74ABA6272F72B079B6E</vt:lpwstr>
  </property>
  <property fmtid="{D5CDD505-2E9C-101B-9397-08002B2CF9AE}" pid="3" name="DeputateBureauOffice">
    <vt:lpwstr>2;#Office of Communications|19b2fdd1-c8d3-44e1-ae64-439b97c479a5</vt:lpwstr>
  </property>
  <property fmtid="{D5CDD505-2E9C-101B-9397-08002B2CF9AE}" pid="4" name="_dlc_DocIdItemGuid">
    <vt:lpwstr>04846bf6-a04e-4fce-9c68-43e0efd00547</vt:lpwstr>
  </property>
  <property fmtid="{D5CDD505-2E9C-101B-9397-08002B2CF9AE}" pid="5" name="Audience">
    <vt:lpwstr>;#Health care professional;#Department of Health;#</vt:lpwstr>
  </property>
  <property fmtid="{D5CDD505-2E9C-101B-9397-08002B2CF9AE}" pid="6" name="Workflow Status">
    <vt:lpwstr>Approved</vt:lpwstr>
  </property>
  <property fmtid="{D5CDD505-2E9C-101B-9397-08002B2CF9AE}" pid="7" name="_docset_NoMedatataSyncRequired">
    <vt:lpwstr>False</vt:lpwstr>
  </property>
</Properties>
</file>