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58"/>
  </p:notesMasterIdLst>
  <p:sldIdLst>
    <p:sldId id="256" r:id="rId5"/>
    <p:sldId id="414" r:id="rId6"/>
    <p:sldId id="416" r:id="rId7"/>
    <p:sldId id="415" r:id="rId8"/>
    <p:sldId id="258" r:id="rId9"/>
    <p:sldId id="417" r:id="rId10"/>
    <p:sldId id="272" r:id="rId11"/>
    <p:sldId id="418" r:id="rId12"/>
    <p:sldId id="419" r:id="rId13"/>
    <p:sldId id="420" r:id="rId14"/>
    <p:sldId id="400" r:id="rId15"/>
    <p:sldId id="295" r:id="rId16"/>
    <p:sldId id="299" r:id="rId17"/>
    <p:sldId id="302" r:id="rId18"/>
    <p:sldId id="301" r:id="rId19"/>
    <p:sldId id="421" r:id="rId20"/>
    <p:sldId id="466" r:id="rId21"/>
    <p:sldId id="422" r:id="rId22"/>
    <p:sldId id="279" r:id="rId23"/>
    <p:sldId id="411" r:id="rId24"/>
    <p:sldId id="423" r:id="rId25"/>
    <p:sldId id="412" r:id="rId26"/>
    <p:sldId id="424" r:id="rId27"/>
    <p:sldId id="447" r:id="rId28"/>
    <p:sldId id="432" r:id="rId29"/>
    <p:sldId id="431" r:id="rId30"/>
    <p:sldId id="434" r:id="rId31"/>
    <p:sldId id="435" r:id="rId32"/>
    <p:sldId id="448" r:id="rId33"/>
    <p:sldId id="436" r:id="rId34"/>
    <p:sldId id="437" r:id="rId35"/>
    <p:sldId id="438" r:id="rId36"/>
    <p:sldId id="439" r:id="rId37"/>
    <p:sldId id="440" r:id="rId38"/>
    <p:sldId id="449" r:id="rId39"/>
    <p:sldId id="442" r:id="rId40"/>
    <p:sldId id="443" r:id="rId41"/>
    <p:sldId id="444" r:id="rId42"/>
    <p:sldId id="465" r:id="rId43"/>
    <p:sldId id="446" r:id="rId44"/>
    <p:sldId id="445" r:id="rId45"/>
    <p:sldId id="450" r:id="rId46"/>
    <p:sldId id="451" r:id="rId47"/>
    <p:sldId id="452" r:id="rId48"/>
    <p:sldId id="453" r:id="rId49"/>
    <p:sldId id="454" r:id="rId50"/>
    <p:sldId id="455" r:id="rId51"/>
    <p:sldId id="461" r:id="rId52"/>
    <p:sldId id="462" r:id="rId53"/>
    <p:sldId id="458" r:id="rId54"/>
    <p:sldId id="468" r:id="rId55"/>
    <p:sldId id="459" r:id="rId56"/>
    <p:sldId id="456"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7C8132-8BE8-85C2-19AD-D68360473A12}" name="Emma Seagle" initials="ES" userId="S::seagle@JHF.org::cbb7bff7-f11d-402c-933d-073ded7286d0" providerId="AD"/>
  <p188:author id="{265FBA33-0E3D-B95D-5CFF-6D9ABD5D1721}" name="Emma Seagle" initials="ES" userId="S::seagle@jhf.org::cbb7bff7-f11d-402c-933d-073ded7286d0" providerId="AD"/>
  <p188:author id="{E6B61B37-697A-C47C-DD1B-9C8DE61CDBBE}" name="Elizabeth Klusman" initials="EK" userId="S::klusman@jhf.org::3aed0f32-edc7-4c79-ac88-c1318c984737" providerId="AD"/>
  <p188:author id="{BA13E037-F688-2A1D-C740-19B75BC08DFD}" name="J Ashenayi" initials="JA" userId="S::ashenayi@jhf.org::cc05a345-88c7-4132-8561-f61e6c0582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01"/>
    <a:srgbClr val="DE3333"/>
    <a:srgbClr val="FEF4F0"/>
    <a:srgbClr val="2B4C8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DE810F-4E65-4B70-8710-580293C74C63}" v="1" dt="2024-07-08T13:41:26.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4" autoAdjust="0"/>
    <p:restoredTop sz="79909" autoAdjust="0"/>
  </p:normalViewPr>
  <p:slideViewPr>
    <p:cSldViewPr snapToGrid="0">
      <p:cViewPr varScale="1">
        <p:scale>
          <a:sx n="85" d="100"/>
          <a:sy n="85" d="100"/>
        </p:scale>
        <p:origin x="160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b="1" dirty="0"/>
              <a:t>Percent of All Diagnoses with Late Diagnosis</a:t>
            </a:r>
          </a:p>
        </c:rich>
      </c:tx>
      <c:layout>
        <c:manualLayout>
          <c:xMode val="edge"/>
          <c:yMode val="edge"/>
          <c:x val="0.18445593789947426"/>
          <c:y val="6.3244066145266842E-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Sheet1!$A$4</c:f>
              <c:strCache>
                <c:ptCount val="1"/>
                <c:pt idx="0">
                  <c:v>Percent</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tx>
                <c:rich>
                  <a:bodyPr/>
                  <a:lstStyle/>
                  <a:p>
                    <a:fld id="{ADEB12CE-DA3A-4401-A9AD-6D34C4A6DDCB}"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A1C-4C0F-8E74-88C4D32DA7DE}"/>
                </c:ext>
              </c:extLst>
            </c:dLbl>
            <c:dLbl>
              <c:idx val="1"/>
              <c:tx>
                <c:rich>
                  <a:bodyPr/>
                  <a:lstStyle/>
                  <a:p>
                    <a:fld id="{1728CDCA-E201-465D-B2DE-13D604FB9156}"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A1C-4C0F-8E74-88C4D32DA7DE}"/>
                </c:ext>
              </c:extLst>
            </c:dLbl>
            <c:dLbl>
              <c:idx val="2"/>
              <c:tx>
                <c:rich>
                  <a:bodyPr/>
                  <a:lstStyle/>
                  <a:p>
                    <a:fld id="{108D34B0-8326-48E4-8346-ED0A38D2AA5C}"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A1C-4C0F-8E74-88C4D32DA7DE}"/>
                </c:ext>
              </c:extLst>
            </c:dLbl>
            <c:dLbl>
              <c:idx val="3"/>
              <c:tx>
                <c:rich>
                  <a:bodyPr/>
                  <a:lstStyle/>
                  <a:p>
                    <a:fld id="{A662DB12-0F98-40B4-ADA7-2F7424EEC59A}"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A1C-4C0F-8E74-88C4D32DA7DE}"/>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Sheet1!$B$3:$E$3</c:f>
              <c:numCache>
                <c:formatCode>General</c:formatCode>
                <c:ptCount val="4"/>
                <c:pt idx="0">
                  <c:v>2019</c:v>
                </c:pt>
                <c:pt idx="1">
                  <c:v>2020</c:v>
                </c:pt>
                <c:pt idx="2">
                  <c:v>2021</c:v>
                </c:pt>
                <c:pt idx="3">
                  <c:v>2022</c:v>
                </c:pt>
              </c:numCache>
            </c:numRef>
          </c:cat>
          <c:val>
            <c:numRef>
              <c:f>Sheet1!$B$4:$E$4</c:f>
              <c:numCache>
                <c:formatCode>General</c:formatCode>
                <c:ptCount val="4"/>
                <c:pt idx="0">
                  <c:v>23</c:v>
                </c:pt>
                <c:pt idx="1">
                  <c:v>24</c:v>
                </c:pt>
                <c:pt idx="2">
                  <c:v>23</c:v>
                </c:pt>
                <c:pt idx="3">
                  <c:v>22</c:v>
                </c:pt>
              </c:numCache>
            </c:numRef>
          </c:val>
          <c:extLst>
            <c:ext xmlns:c16="http://schemas.microsoft.com/office/drawing/2014/chart" uri="{C3380CC4-5D6E-409C-BE32-E72D297353CC}">
              <c16:uniqueId val="{00000000-5A1C-4C0F-8E74-88C4D32DA7DE}"/>
            </c:ext>
          </c:extLst>
        </c:ser>
        <c:dLbls>
          <c:dLblPos val="inEnd"/>
          <c:showLegendKey val="0"/>
          <c:showVal val="1"/>
          <c:showCatName val="0"/>
          <c:showSerName val="0"/>
          <c:showPercent val="0"/>
          <c:showBubbleSize val="0"/>
        </c:dLbls>
        <c:gapWidth val="41"/>
        <c:axId val="598649023"/>
        <c:axId val="598652383"/>
      </c:barChart>
      <c:catAx>
        <c:axId val="59864902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dk1">
                    <a:lumMod val="65000"/>
                    <a:lumOff val="35000"/>
                  </a:schemeClr>
                </a:solidFill>
                <a:effectLst/>
                <a:latin typeface="+mn-lt"/>
                <a:ea typeface="+mn-ea"/>
                <a:cs typeface="+mn-cs"/>
              </a:defRPr>
            </a:pPr>
            <a:endParaRPr lang="en-US"/>
          </a:p>
        </c:txPr>
        <c:crossAx val="598652383"/>
        <c:crosses val="autoZero"/>
        <c:auto val="1"/>
        <c:lblAlgn val="ctr"/>
        <c:lblOffset val="100"/>
        <c:noMultiLvlLbl val="0"/>
      </c:catAx>
      <c:valAx>
        <c:axId val="598652383"/>
        <c:scaling>
          <c:orientation val="minMax"/>
          <c:max val="33"/>
          <c:min val="0"/>
        </c:scaling>
        <c:delete val="1"/>
        <c:axPos val="l"/>
        <c:numFmt formatCode="General" sourceLinked="1"/>
        <c:majorTickMark val="none"/>
        <c:minorTickMark val="none"/>
        <c:tickLblPos val="nextTo"/>
        <c:crossAx val="598649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A6E3A3E-FDB0-4E26-807E-50F86E35260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F236478-A4B1-459A-AB4F-F78E887877F2}">
      <dgm:prSet custT="1"/>
      <dgm:spPr/>
      <dgm:t>
        <a:bodyPr/>
        <a:lstStyle/>
        <a:p>
          <a:pPr>
            <a:lnSpc>
              <a:spcPct val="100000"/>
            </a:lnSpc>
          </a:pPr>
          <a:r>
            <a:rPr lang="en-US" sz="2000" b="1" dirty="0"/>
            <a:t>Normalize HIV Testing </a:t>
          </a:r>
          <a:r>
            <a:rPr lang="en-US" sz="2000" dirty="0"/>
            <a:t>– Increase the rate of routine screening for HIV in accordance with the Centers for Disease Control and Prevention and the United States Preventive Services Task Force guidelines.</a:t>
          </a:r>
        </a:p>
      </dgm:t>
    </dgm:pt>
    <dgm:pt modelId="{62D5CE3B-3154-4DC3-8D24-C614FF298662}" type="parTrans" cxnId="{EAC552B1-1921-49D3-B9B6-2739BEC72D56}">
      <dgm:prSet/>
      <dgm:spPr/>
      <dgm:t>
        <a:bodyPr/>
        <a:lstStyle/>
        <a:p>
          <a:endParaRPr lang="en-US"/>
        </a:p>
      </dgm:t>
    </dgm:pt>
    <dgm:pt modelId="{85479EEC-067F-4327-8D70-79613E8122EC}" type="sibTrans" cxnId="{EAC552B1-1921-49D3-B9B6-2739BEC72D56}">
      <dgm:prSet/>
      <dgm:spPr/>
      <dgm:t>
        <a:bodyPr/>
        <a:lstStyle/>
        <a:p>
          <a:endParaRPr lang="en-US"/>
        </a:p>
      </dgm:t>
    </dgm:pt>
    <dgm:pt modelId="{1B35AA7A-5826-4E88-BBB3-90CE2E72CB05}">
      <dgm:prSet custT="1"/>
      <dgm:spPr/>
      <dgm:t>
        <a:bodyPr/>
        <a:lstStyle/>
        <a:p>
          <a:pPr>
            <a:lnSpc>
              <a:spcPct val="100000"/>
            </a:lnSpc>
          </a:pPr>
          <a:r>
            <a:rPr lang="en-US" sz="2000" b="1" dirty="0"/>
            <a:t>Increase Access to </a:t>
          </a:r>
          <a:r>
            <a:rPr lang="en-US" sz="2000" b="1" dirty="0" err="1"/>
            <a:t>PrEP</a:t>
          </a:r>
          <a:r>
            <a:rPr lang="en-US" sz="2000" b="1" dirty="0"/>
            <a:t> </a:t>
          </a:r>
          <a:r>
            <a:rPr lang="en-US" sz="2000" dirty="0"/>
            <a:t>- Increase awareness of Pre-Exposure Prophylaxis (</a:t>
          </a:r>
          <a:r>
            <a:rPr lang="en-US" sz="2000" dirty="0" err="1"/>
            <a:t>PrEP</a:t>
          </a:r>
          <a:r>
            <a:rPr lang="en-US" sz="2000" dirty="0"/>
            <a:t>) in the community and build capacity for healthcare providers to identify eligible patients and prescribe </a:t>
          </a:r>
          <a:r>
            <a:rPr lang="en-US" sz="2000" dirty="0" err="1"/>
            <a:t>PrEP.</a:t>
          </a:r>
          <a:endParaRPr lang="en-US" sz="2000" dirty="0"/>
        </a:p>
      </dgm:t>
    </dgm:pt>
    <dgm:pt modelId="{663A35D8-600E-4E56-A272-28FD8DCFC896}" type="parTrans" cxnId="{1CD11170-26A2-4382-9145-04729E370AE6}">
      <dgm:prSet/>
      <dgm:spPr/>
      <dgm:t>
        <a:bodyPr/>
        <a:lstStyle/>
        <a:p>
          <a:endParaRPr lang="en-US"/>
        </a:p>
      </dgm:t>
    </dgm:pt>
    <dgm:pt modelId="{8A0879F5-1038-49D3-8A7F-116EA2D9E8A1}" type="sibTrans" cxnId="{1CD11170-26A2-4382-9145-04729E370AE6}">
      <dgm:prSet/>
      <dgm:spPr/>
      <dgm:t>
        <a:bodyPr/>
        <a:lstStyle/>
        <a:p>
          <a:endParaRPr lang="en-US"/>
        </a:p>
      </dgm:t>
    </dgm:pt>
    <dgm:pt modelId="{0E2DBB9C-7E9A-4613-A6B8-323E14D85A2C}">
      <dgm:prSet custT="1"/>
      <dgm:spPr/>
      <dgm:t>
        <a:bodyPr/>
        <a:lstStyle/>
        <a:p>
          <a:pPr>
            <a:lnSpc>
              <a:spcPct val="100000"/>
            </a:lnSpc>
          </a:pPr>
          <a:r>
            <a:rPr lang="en-US" sz="2000" b="1" dirty="0"/>
            <a:t>Improve Linkage to Care </a:t>
          </a:r>
          <a:r>
            <a:rPr lang="en-US" sz="2000" dirty="0"/>
            <a:t>- Use established relationships within the medical community to ensure that people diagnosed with HIV are quickly linked to high-quality care, facilitating faster treatment for those who need it.</a:t>
          </a:r>
        </a:p>
      </dgm:t>
    </dgm:pt>
    <dgm:pt modelId="{BB07E3E2-3564-47DD-A0FD-D6A544E17EBC}" type="parTrans" cxnId="{98C4EA5A-B1D2-495C-8138-251346B709D2}">
      <dgm:prSet/>
      <dgm:spPr/>
      <dgm:t>
        <a:bodyPr/>
        <a:lstStyle/>
        <a:p>
          <a:endParaRPr lang="en-US"/>
        </a:p>
      </dgm:t>
    </dgm:pt>
    <dgm:pt modelId="{E97C4913-58B2-41EB-B927-EF19E228FFE9}" type="sibTrans" cxnId="{98C4EA5A-B1D2-495C-8138-251346B709D2}">
      <dgm:prSet/>
      <dgm:spPr/>
      <dgm:t>
        <a:bodyPr/>
        <a:lstStyle/>
        <a:p>
          <a:endParaRPr lang="en-US"/>
        </a:p>
      </dgm:t>
    </dgm:pt>
    <dgm:pt modelId="{96367DD9-67B6-44E7-815D-DBF73CD1BA2A}" type="pres">
      <dgm:prSet presAssocID="{1A6E3A3E-FDB0-4E26-807E-50F86E352608}" presName="root" presStyleCnt="0">
        <dgm:presLayoutVars>
          <dgm:dir/>
          <dgm:resizeHandles val="exact"/>
        </dgm:presLayoutVars>
      </dgm:prSet>
      <dgm:spPr/>
    </dgm:pt>
    <dgm:pt modelId="{15D043D9-2903-45E8-A308-DFBA3B2526D2}" type="pres">
      <dgm:prSet presAssocID="{8F236478-A4B1-459A-AB4F-F78E887877F2}" presName="compNode" presStyleCnt="0"/>
      <dgm:spPr/>
    </dgm:pt>
    <dgm:pt modelId="{F2700297-A47A-4717-A56E-DE061FCEE821}" type="pres">
      <dgm:prSet presAssocID="{8F236478-A4B1-459A-AB4F-F78E887877F2}" presName="bgRect" presStyleLbl="bgShp" presStyleIdx="0" presStyleCnt="3"/>
      <dgm:spPr/>
    </dgm:pt>
    <dgm:pt modelId="{EA123022-9555-4EE4-AB3E-0E6F5F3DE1A4}" type="pres">
      <dgm:prSet presAssocID="{8F236478-A4B1-459A-AB4F-F78E887877F2}"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a:ext>
      </dgm:extLst>
    </dgm:pt>
    <dgm:pt modelId="{8C4D2A86-B9E9-4E19-AFC2-9FF5647E249B}" type="pres">
      <dgm:prSet presAssocID="{8F236478-A4B1-459A-AB4F-F78E887877F2}" presName="spaceRect" presStyleCnt="0"/>
      <dgm:spPr/>
    </dgm:pt>
    <dgm:pt modelId="{0FF5EFA7-ECC4-4C17-BBCF-BB467F30F76C}" type="pres">
      <dgm:prSet presAssocID="{8F236478-A4B1-459A-AB4F-F78E887877F2}" presName="parTx" presStyleLbl="revTx" presStyleIdx="0" presStyleCnt="3">
        <dgm:presLayoutVars>
          <dgm:chMax val="0"/>
          <dgm:chPref val="0"/>
        </dgm:presLayoutVars>
      </dgm:prSet>
      <dgm:spPr/>
    </dgm:pt>
    <dgm:pt modelId="{F28F1725-A3E0-4728-BF27-8E2A86DE74A9}" type="pres">
      <dgm:prSet presAssocID="{85479EEC-067F-4327-8D70-79613E8122EC}" presName="sibTrans" presStyleCnt="0"/>
      <dgm:spPr/>
    </dgm:pt>
    <dgm:pt modelId="{B0E2D6C8-A53D-4610-B407-278228FB47DB}" type="pres">
      <dgm:prSet presAssocID="{1B35AA7A-5826-4E88-BBB3-90CE2E72CB05}" presName="compNode" presStyleCnt="0"/>
      <dgm:spPr/>
    </dgm:pt>
    <dgm:pt modelId="{9BC8C30B-3166-4920-8552-A36AA162DFFC}" type="pres">
      <dgm:prSet presAssocID="{1B35AA7A-5826-4E88-BBB3-90CE2E72CB05}" presName="bgRect" presStyleLbl="bgShp" presStyleIdx="1" presStyleCnt="3"/>
      <dgm:spPr/>
    </dgm:pt>
    <dgm:pt modelId="{70BDAD23-9625-45A9-BDB2-1B7523E5FEE6}" type="pres">
      <dgm:prSet presAssocID="{1B35AA7A-5826-4E88-BBB3-90CE2E72CB05}"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dical"/>
        </a:ext>
      </dgm:extLst>
    </dgm:pt>
    <dgm:pt modelId="{246BF233-0427-4616-AAE6-1C7226A5706E}" type="pres">
      <dgm:prSet presAssocID="{1B35AA7A-5826-4E88-BBB3-90CE2E72CB05}" presName="spaceRect" presStyleCnt="0"/>
      <dgm:spPr/>
    </dgm:pt>
    <dgm:pt modelId="{EBD3B6DB-FB32-4E8E-AD12-ADF019D6B0CE}" type="pres">
      <dgm:prSet presAssocID="{1B35AA7A-5826-4E88-BBB3-90CE2E72CB05}" presName="parTx" presStyleLbl="revTx" presStyleIdx="1" presStyleCnt="3">
        <dgm:presLayoutVars>
          <dgm:chMax val="0"/>
          <dgm:chPref val="0"/>
        </dgm:presLayoutVars>
      </dgm:prSet>
      <dgm:spPr/>
    </dgm:pt>
    <dgm:pt modelId="{30746D9C-E27A-4689-88FD-3CC78B5F0ECC}" type="pres">
      <dgm:prSet presAssocID="{8A0879F5-1038-49D3-8A7F-116EA2D9E8A1}" presName="sibTrans" presStyleCnt="0"/>
      <dgm:spPr/>
    </dgm:pt>
    <dgm:pt modelId="{AB690FE2-30D7-4BB2-8C54-A9F0976511C5}" type="pres">
      <dgm:prSet presAssocID="{0E2DBB9C-7E9A-4613-A6B8-323E14D85A2C}" presName="compNode" presStyleCnt="0"/>
      <dgm:spPr/>
    </dgm:pt>
    <dgm:pt modelId="{BBA9845F-0807-4182-90C1-4810DE8F9777}" type="pres">
      <dgm:prSet presAssocID="{0E2DBB9C-7E9A-4613-A6B8-323E14D85A2C}" presName="bgRect" presStyleLbl="bgShp" presStyleIdx="2" presStyleCnt="3"/>
      <dgm:spPr/>
    </dgm:pt>
    <dgm:pt modelId="{2B9BAEE0-3ADA-402A-96B1-F64B3CF27DFD}" type="pres">
      <dgm:prSet presAssocID="{0E2DBB9C-7E9A-4613-A6B8-323E14D85A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A53D133B-0927-4C87-AFDB-F572192FAE97}" type="pres">
      <dgm:prSet presAssocID="{0E2DBB9C-7E9A-4613-A6B8-323E14D85A2C}" presName="spaceRect" presStyleCnt="0"/>
      <dgm:spPr/>
    </dgm:pt>
    <dgm:pt modelId="{33E977FD-19F7-4931-83C4-4360F5BE4BCC}" type="pres">
      <dgm:prSet presAssocID="{0E2DBB9C-7E9A-4613-A6B8-323E14D85A2C}" presName="parTx" presStyleLbl="revTx" presStyleIdx="2" presStyleCnt="3">
        <dgm:presLayoutVars>
          <dgm:chMax val="0"/>
          <dgm:chPref val="0"/>
        </dgm:presLayoutVars>
      </dgm:prSet>
      <dgm:spPr/>
    </dgm:pt>
  </dgm:ptLst>
  <dgm:cxnLst>
    <dgm:cxn modelId="{1CD11170-26A2-4382-9145-04729E370AE6}" srcId="{1A6E3A3E-FDB0-4E26-807E-50F86E352608}" destId="{1B35AA7A-5826-4E88-BBB3-90CE2E72CB05}" srcOrd="1" destOrd="0" parTransId="{663A35D8-600E-4E56-A272-28FD8DCFC896}" sibTransId="{8A0879F5-1038-49D3-8A7F-116EA2D9E8A1}"/>
    <dgm:cxn modelId="{8A7D4F73-71AA-486D-86A1-84C8B18C8E27}" type="presOf" srcId="{1B35AA7A-5826-4E88-BBB3-90CE2E72CB05}" destId="{EBD3B6DB-FB32-4E8E-AD12-ADF019D6B0CE}" srcOrd="0" destOrd="0" presId="urn:microsoft.com/office/officeart/2018/2/layout/IconVerticalSolidList"/>
    <dgm:cxn modelId="{98C4EA5A-B1D2-495C-8138-251346B709D2}" srcId="{1A6E3A3E-FDB0-4E26-807E-50F86E352608}" destId="{0E2DBB9C-7E9A-4613-A6B8-323E14D85A2C}" srcOrd="2" destOrd="0" parTransId="{BB07E3E2-3564-47DD-A0FD-D6A544E17EBC}" sibTransId="{E97C4913-58B2-41EB-B927-EF19E228FFE9}"/>
    <dgm:cxn modelId="{A66ABF96-D017-43D1-A1B6-61E1B9272906}" type="presOf" srcId="{1A6E3A3E-FDB0-4E26-807E-50F86E352608}" destId="{96367DD9-67B6-44E7-815D-DBF73CD1BA2A}" srcOrd="0" destOrd="0" presId="urn:microsoft.com/office/officeart/2018/2/layout/IconVerticalSolidList"/>
    <dgm:cxn modelId="{0E24DC9B-B868-4534-AE23-44C8FED59AD0}" type="presOf" srcId="{0E2DBB9C-7E9A-4613-A6B8-323E14D85A2C}" destId="{33E977FD-19F7-4931-83C4-4360F5BE4BCC}" srcOrd="0" destOrd="0" presId="urn:microsoft.com/office/officeart/2018/2/layout/IconVerticalSolidList"/>
    <dgm:cxn modelId="{EAC552B1-1921-49D3-B9B6-2739BEC72D56}" srcId="{1A6E3A3E-FDB0-4E26-807E-50F86E352608}" destId="{8F236478-A4B1-459A-AB4F-F78E887877F2}" srcOrd="0" destOrd="0" parTransId="{62D5CE3B-3154-4DC3-8D24-C614FF298662}" sibTransId="{85479EEC-067F-4327-8D70-79613E8122EC}"/>
    <dgm:cxn modelId="{85E85CC2-0444-4BE5-8ACB-0EAFA6E62740}" type="presOf" srcId="{8F236478-A4B1-459A-AB4F-F78E887877F2}" destId="{0FF5EFA7-ECC4-4C17-BBCF-BB467F30F76C}" srcOrd="0" destOrd="0" presId="urn:microsoft.com/office/officeart/2018/2/layout/IconVerticalSolidList"/>
    <dgm:cxn modelId="{5A819287-DD0E-462D-9402-E411C4C11200}" type="presParOf" srcId="{96367DD9-67B6-44E7-815D-DBF73CD1BA2A}" destId="{15D043D9-2903-45E8-A308-DFBA3B2526D2}" srcOrd="0" destOrd="0" presId="urn:microsoft.com/office/officeart/2018/2/layout/IconVerticalSolidList"/>
    <dgm:cxn modelId="{A87870C5-BB01-42C6-A59D-3A29AEACB03B}" type="presParOf" srcId="{15D043D9-2903-45E8-A308-DFBA3B2526D2}" destId="{F2700297-A47A-4717-A56E-DE061FCEE821}" srcOrd="0" destOrd="0" presId="urn:microsoft.com/office/officeart/2018/2/layout/IconVerticalSolidList"/>
    <dgm:cxn modelId="{DF007975-0A30-4E46-B1F2-2B8CC8BECD94}" type="presParOf" srcId="{15D043D9-2903-45E8-A308-DFBA3B2526D2}" destId="{EA123022-9555-4EE4-AB3E-0E6F5F3DE1A4}" srcOrd="1" destOrd="0" presId="urn:microsoft.com/office/officeart/2018/2/layout/IconVerticalSolidList"/>
    <dgm:cxn modelId="{11F38EC5-4C4F-4E43-BBA1-3A17F6752664}" type="presParOf" srcId="{15D043D9-2903-45E8-A308-DFBA3B2526D2}" destId="{8C4D2A86-B9E9-4E19-AFC2-9FF5647E249B}" srcOrd="2" destOrd="0" presId="urn:microsoft.com/office/officeart/2018/2/layout/IconVerticalSolidList"/>
    <dgm:cxn modelId="{67B6ABAF-997C-4A55-B6C8-684495152ADA}" type="presParOf" srcId="{15D043D9-2903-45E8-A308-DFBA3B2526D2}" destId="{0FF5EFA7-ECC4-4C17-BBCF-BB467F30F76C}" srcOrd="3" destOrd="0" presId="urn:microsoft.com/office/officeart/2018/2/layout/IconVerticalSolidList"/>
    <dgm:cxn modelId="{A9D81E40-D2FA-431F-B939-11AC562190F8}" type="presParOf" srcId="{96367DD9-67B6-44E7-815D-DBF73CD1BA2A}" destId="{F28F1725-A3E0-4728-BF27-8E2A86DE74A9}" srcOrd="1" destOrd="0" presId="urn:microsoft.com/office/officeart/2018/2/layout/IconVerticalSolidList"/>
    <dgm:cxn modelId="{DC28B15C-379F-413F-964E-048718253815}" type="presParOf" srcId="{96367DD9-67B6-44E7-815D-DBF73CD1BA2A}" destId="{B0E2D6C8-A53D-4610-B407-278228FB47DB}" srcOrd="2" destOrd="0" presId="urn:microsoft.com/office/officeart/2018/2/layout/IconVerticalSolidList"/>
    <dgm:cxn modelId="{C4D86183-2BAE-4550-8097-8DC98D8BE70F}" type="presParOf" srcId="{B0E2D6C8-A53D-4610-B407-278228FB47DB}" destId="{9BC8C30B-3166-4920-8552-A36AA162DFFC}" srcOrd="0" destOrd="0" presId="urn:microsoft.com/office/officeart/2018/2/layout/IconVerticalSolidList"/>
    <dgm:cxn modelId="{4CCD18B0-8DDB-41FE-AB35-33F97F4436CF}" type="presParOf" srcId="{B0E2D6C8-A53D-4610-B407-278228FB47DB}" destId="{70BDAD23-9625-45A9-BDB2-1B7523E5FEE6}" srcOrd="1" destOrd="0" presId="urn:microsoft.com/office/officeart/2018/2/layout/IconVerticalSolidList"/>
    <dgm:cxn modelId="{A11A57C6-4A03-4DA9-B196-8887D8B991BF}" type="presParOf" srcId="{B0E2D6C8-A53D-4610-B407-278228FB47DB}" destId="{246BF233-0427-4616-AAE6-1C7226A5706E}" srcOrd="2" destOrd="0" presId="urn:microsoft.com/office/officeart/2018/2/layout/IconVerticalSolidList"/>
    <dgm:cxn modelId="{649CDCE2-03C2-4800-AE85-02A850A4058D}" type="presParOf" srcId="{B0E2D6C8-A53D-4610-B407-278228FB47DB}" destId="{EBD3B6DB-FB32-4E8E-AD12-ADF019D6B0CE}" srcOrd="3" destOrd="0" presId="urn:microsoft.com/office/officeart/2018/2/layout/IconVerticalSolidList"/>
    <dgm:cxn modelId="{4867FA1B-BB38-4951-B48A-9B80B625DF90}" type="presParOf" srcId="{96367DD9-67B6-44E7-815D-DBF73CD1BA2A}" destId="{30746D9C-E27A-4689-88FD-3CC78B5F0ECC}" srcOrd="3" destOrd="0" presId="urn:microsoft.com/office/officeart/2018/2/layout/IconVerticalSolidList"/>
    <dgm:cxn modelId="{F8F74B39-EA9D-415B-AAFA-812FA6C2C498}" type="presParOf" srcId="{96367DD9-67B6-44E7-815D-DBF73CD1BA2A}" destId="{AB690FE2-30D7-4BB2-8C54-A9F0976511C5}" srcOrd="4" destOrd="0" presId="urn:microsoft.com/office/officeart/2018/2/layout/IconVerticalSolidList"/>
    <dgm:cxn modelId="{FF4E0E28-116C-4445-9433-E52C979AA205}" type="presParOf" srcId="{AB690FE2-30D7-4BB2-8C54-A9F0976511C5}" destId="{BBA9845F-0807-4182-90C1-4810DE8F9777}" srcOrd="0" destOrd="0" presId="urn:microsoft.com/office/officeart/2018/2/layout/IconVerticalSolidList"/>
    <dgm:cxn modelId="{CC00FF4B-68A9-42B1-920D-E50957509919}" type="presParOf" srcId="{AB690FE2-30D7-4BB2-8C54-A9F0976511C5}" destId="{2B9BAEE0-3ADA-402A-96B1-F64B3CF27DFD}" srcOrd="1" destOrd="0" presId="urn:microsoft.com/office/officeart/2018/2/layout/IconVerticalSolidList"/>
    <dgm:cxn modelId="{AF2D6E80-89C7-4D5D-BAF5-AAC6CA534116}" type="presParOf" srcId="{AB690FE2-30D7-4BB2-8C54-A9F0976511C5}" destId="{A53D133B-0927-4C87-AFDB-F572192FAE97}" srcOrd="2" destOrd="0" presId="urn:microsoft.com/office/officeart/2018/2/layout/IconVerticalSolidList"/>
    <dgm:cxn modelId="{6EA24143-5104-4AF9-A3C0-2301B62C9E2F}" type="presParOf" srcId="{AB690FE2-30D7-4BB2-8C54-A9F0976511C5}" destId="{33E977FD-19F7-4931-83C4-4360F5BE4B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00297-A47A-4717-A56E-DE061FCEE821}">
      <dsp:nvSpPr>
        <dsp:cNvPr id="0" name=""/>
        <dsp:cNvSpPr/>
      </dsp:nvSpPr>
      <dsp:spPr>
        <a:xfrm>
          <a:off x="0" y="3176"/>
          <a:ext cx="10058399" cy="10880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23022-9555-4EE4-AB3E-0E6F5F3DE1A4}">
      <dsp:nvSpPr>
        <dsp:cNvPr id="0" name=""/>
        <dsp:cNvSpPr/>
      </dsp:nvSpPr>
      <dsp:spPr>
        <a:xfrm>
          <a:off x="329123" y="247978"/>
          <a:ext cx="598990" cy="59840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F5EFA7-ECC4-4C17-BBCF-BB467F30F76C}">
      <dsp:nvSpPr>
        <dsp:cNvPr id="0" name=""/>
        <dsp:cNvSpPr/>
      </dsp:nvSpPr>
      <dsp:spPr>
        <a:xfrm>
          <a:off x="1257237" y="3176"/>
          <a:ext cx="8735118" cy="1089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60" tIns="115260" rIns="115260" bIns="115260" numCol="1" spcCol="1270" anchor="ctr" anchorCtr="0">
          <a:noAutofit/>
        </a:bodyPr>
        <a:lstStyle/>
        <a:p>
          <a:pPr marL="0" lvl="0" indent="0" algn="l" defTabSz="889000">
            <a:lnSpc>
              <a:spcPct val="100000"/>
            </a:lnSpc>
            <a:spcBef>
              <a:spcPct val="0"/>
            </a:spcBef>
            <a:spcAft>
              <a:spcPct val="35000"/>
            </a:spcAft>
            <a:buNone/>
          </a:pPr>
          <a:r>
            <a:rPr lang="en-US" sz="2000" b="1" kern="1200" dirty="0"/>
            <a:t>Normalize HIV Testing </a:t>
          </a:r>
          <a:r>
            <a:rPr lang="en-US" sz="2000" kern="1200" dirty="0"/>
            <a:t>– Increase the rate of routine screening for HIV in accordance with the Centers for Disease Control and Prevention and the United States Preventive Services Task Force guidelines.</a:t>
          </a:r>
        </a:p>
      </dsp:txBody>
      <dsp:txXfrm>
        <a:off x="1257237" y="3176"/>
        <a:ext cx="8735118" cy="1089074"/>
      </dsp:txXfrm>
    </dsp:sp>
    <dsp:sp modelId="{9BC8C30B-3166-4920-8552-A36AA162DFFC}">
      <dsp:nvSpPr>
        <dsp:cNvPr id="0" name=""/>
        <dsp:cNvSpPr/>
      </dsp:nvSpPr>
      <dsp:spPr>
        <a:xfrm>
          <a:off x="0" y="1348502"/>
          <a:ext cx="10058399" cy="10880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DAD23-9625-45A9-BDB2-1B7523E5FEE6}">
      <dsp:nvSpPr>
        <dsp:cNvPr id="0" name=""/>
        <dsp:cNvSpPr/>
      </dsp:nvSpPr>
      <dsp:spPr>
        <a:xfrm>
          <a:off x="329123" y="1593305"/>
          <a:ext cx="598990" cy="59840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D3B6DB-FB32-4E8E-AD12-ADF019D6B0CE}">
      <dsp:nvSpPr>
        <dsp:cNvPr id="0" name=""/>
        <dsp:cNvSpPr/>
      </dsp:nvSpPr>
      <dsp:spPr>
        <a:xfrm>
          <a:off x="1257237" y="1348502"/>
          <a:ext cx="8735118" cy="1089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60" tIns="115260" rIns="115260" bIns="115260" numCol="1" spcCol="1270" anchor="ctr" anchorCtr="0">
          <a:noAutofit/>
        </a:bodyPr>
        <a:lstStyle/>
        <a:p>
          <a:pPr marL="0" lvl="0" indent="0" algn="l" defTabSz="889000">
            <a:lnSpc>
              <a:spcPct val="100000"/>
            </a:lnSpc>
            <a:spcBef>
              <a:spcPct val="0"/>
            </a:spcBef>
            <a:spcAft>
              <a:spcPct val="35000"/>
            </a:spcAft>
            <a:buNone/>
          </a:pPr>
          <a:r>
            <a:rPr lang="en-US" sz="2000" b="1" kern="1200" dirty="0"/>
            <a:t>Increase Access to </a:t>
          </a:r>
          <a:r>
            <a:rPr lang="en-US" sz="2000" b="1" kern="1200" dirty="0" err="1"/>
            <a:t>PrEP</a:t>
          </a:r>
          <a:r>
            <a:rPr lang="en-US" sz="2000" b="1" kern="1200" dirty="0"/>
            <a:t> </a:t>
          </a:r>
          <a:r>
            <a:rPr lang="en-US" sz="2000" kern="1200" dirty="0"/>
            <a:t>- Increase awareness of Pre-Exposure Prophylaxis (</a:t>
          </a:r>
          <a:r>
            <a:rPr lang="en-US" sz="2000" kern="1200" dirty="0" err="1"/>
            <a:t>PrEP</a:t>
          </a:r>
          <a:r>
            <a:rPr lang="en-US" sz="2000" kern="1200" dirty="0"/>
            <a:t>) in the community and build capacity for healthcare providers to identify eligible patients and prescribe </a:t>
          </a:r>
          <a:r>
            <a:rPr lang="en-US" sz="2000" kern="1200" dirty="0" err="1"/>
            <a:t>PrEP.</a:t>
          </a:r>
          <a:endParaRPr lang="en-US" sz="2000" kern="1200" dirty="0"/>
        </a:p>
      </dsp:txBody>
      <dsp:txXfrm>
        <a:off x="1257237" y="1348502"/>
        <a:ext cx="8735118" cy="1089074"/>
      </dsp:txXfrm>
    </dsp:sp>
    <dsp:sp modelId="{BBA9845F-0807-4182-90C1-4810DE8F9777}">
      <dsp:nvSpPr>
        <dsp:cNvPr id="0" name=""/>
        <dsp:cNvSpPr/>
      </dsp:nvSpPr>
      <dsp:spPr>
        <a:xfrm>
          <a:off x="0" y="2693829"/>
          <a:ext cx="10058399" cy="10880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BAEE0-3ADA-402A-96B1-F64B3CF27DFD}">
      <dsp:nvSpPr>
        <dsp:cNvPr id="0" name=""/>
        <dsp:cNvSpPr/>
      </dsp:nvSpPr>
      <dsp:spPr>
        <a:xfrm>
          <a:off x="329123" y="2938632"/>
          <a:ext cx="598990" cy="5984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E977FD-19F7-4931-83C4-4360F5BE4BCC}">
      <dsp:nvSpPr>
        <dsp:cNvPr id="0" name=""/>
        <dsp:cNvSpPr/>
      </dsp:nvSpPr>
      <dsp:spPr>
        <a:xfrm>
          <a:off x="1257237" y="2693829"/>
          <a:ext cx="8735118" cy="1089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60" tIns="115260" rIns="115260" bIns="115260" numCol="1" spcCol="1270" anchor="ctr" anchorCtr="0">
          <a:noAutofit/>
        </a:bodyPr>
        <a:lstStyle/>
        <a:p>
          <a:pPr marL="0" lvl="0" indent="0" algn="l" defTabSz="889000">
            <a:lnSpc>
              <a:spcPct val="100000"/>
            </a:lnSpc>
            <a:spcBef>
              <a:spcPct val="0"/>
            </a:spcBef>
            <a:spcAft>
              <a:spcPct val="35000"/>
            </a:spcAft>
            <a:buNone/>
          </a:pPr>
          <a:r>
            <a:rPr lang="en-US" sz="2000" b="1" kern="1200" dirty="0"/>
            <a:t>Improve Linkage to Care </a:t>
          </a:r>
          <a:r>
            <a:rPr lang="en-US" sz="2000" kern="1200" dirty="0"/>
            <a:t>- Use established relationships within the medical community to ensure that people diagnosed with HIV are quickly linked to high-quality care, facilitating faster treatment for those who need it.</a:t>
          </a:r>
        </a:p>
      </dsp:txBody>
      <dsp:txXfrm>
        <a:off x="1257237" y="2693829"/>
        <a:ext cx="8735118" cy="10890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2BD5A-6C67-48B0-9C4F-D4B655524F16}" type="datetimeFigureOut">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891A5-ED94-4F65-BDE8-301931ACFD3B}" type="slidenum">
              <a:t>‹#›</a:t>
            </a:fld>
            <a:endParaRPr lang="en-US"/>
          </a:p>
        </p:txBody>
      </p:sp>
    </p:spTree>
    <p:extLst>
      <p:ext uri="{BB962C8B-B14F-4D97-AF65-F5344CB8AC3E}">
        <p14:creationId xmlns:p14="http://schemas.microsoft.com/office/powerpoint/2010/main" val="2705679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891A5-ED94-4F65-BDE8-301931ACFD3B}" type="slidenum">
              <a:rPr lang="en-US" smtClean="0"/>
              <a:t>7</a:t>
            </a:fld>
            <a:endParaRPr lang="en-US"/>
          </a:p>
        </p:txBody>
      </p:sp>
    </p:spTree>
    <p:extLst>
      <p:ext uri="{BB962C8B-B14F-4D97-AF65-F5344CB8AC3E}">
        <p14:creationId xmlns:p14="http://schemas.microsoft.com/office/powerpoint/2010/main" val="322859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891A5-ED94-4F65-BDE8-301931ACFD3B}" type="slidenum">
              <a:rPr lang="en-US" smtClean="0"/>
              <a:t>37</a:t>
            </a:fld>
            <a:endParaRPr lang="en-US"/>
          </a:p>
        </p:txBody>
      </p:sp>
    </p:spTree>
    <p:extLst>
      <p:ext uri="{BB962C8B-B14F-4D97-AF65-F5344CB8AC3E}">
        <p14:creationId xmlns:p14="http://schemas.microsoft.com/office/powerpoint/2010/main" val="133097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891A5-ED94-4F65-BDE8-301931ACFD3B}" type="slidenum">
              <a:rPr lang="en-US" smtClean="0"/>
              <a:t>38</a:t>
            </a:fld>
            <a:endParaRPr lang="en-US"/>
          </a:p>
        </p:txBody>
      </p:sp>
    </p:spTree>
    <p:extLst>
      <p:ext uri="{BB962C8B-B14F-4D97-AF65-F5344CB8AC3E}">
        <p14:creationId xmlns:p14="http://schemas.microsoft.com/office/powerpoint/2010/main" val="2049416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not duplicate statewide groups</a:t>
            </a:r>
            <a:endParaRPr lang="en-US" dirty="0"/>
          </a:p>
        </p:txBody>
      </p:sp>
      <p:sp>
        <p:nvSpPr>
          <p:cNvPr id="4" name="Slide Number Placeholder 3"/>
          <p:cNvSpPr>
            <a:spLocks noGrp="1"/>
          </p:cNvSpPr>
          <p:nvPr>
            <p:ph type="sldNum" sz="quarter" idx="5"/>
          </p:nvPr>
        </p:nvSpPr>
        <p:spPr/>
        <p:txBody>
          <a:bodyPr/>
          <a:lstStyle/>
          <a:p>
            <a:fld id="{A24891A5-ED94-4F65-BDE8-301931ACFD3B}" type="slidenum">
              <a:rPr lang="en-US" smtClean="0"/>
              <a:t>39</a:t>
            </a:fld>
            <a:endParaRPr lang="en-US"/>
          </a:p>
        </p:txBody>
      </p:sp>
    </p:spTree>
    <p:extLst>
      <p:ext uri="{BB962C8B-B14F-4D97-AF65-F5344CB8AC3E}">
        <p14:creationId xmlns:p14="http://schemas.microsoft.com/office/powerpoint/2010/main" val="283668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891A5-ED94-4F65-BDE8-301931ACFD3B}" type="slidenum">
              <a:rPr lang="en-US" smtClean="0"/>
              <a:t>40</a:t>
            </a:fld>
            <a:endParaRPr lang="en-US"/>
          </a:p>
        </p:txBody>
      </p:sp>
    </p:spTree>
    <p:extLst>
      <p:ext uri="{BB962C8B-B14F-4D97-AF65-F5344CB8AC3E}">
        <p14:creationId xmlns:p14="http://schemas.microsoft.com/office/powerpoint/2010/main" val="4232837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INTENTION: Coordinate with and enhance current activities of these agencies, not replace. State how these are the intended partners, many (but not all) of whom have provided letters of support for this initiative. </a:t>
            </a:r>
          </a:p>
          <a:p>
            <a:endParaRPr lang="en-US" dirty="0"/>
          </a:p>
        </p:txBody>
      </p:sp>
      <p:sp>
        <p:nvSpPr>
          <p:cNvPr id="4" name="Slide Number Placeholder 3"/>
          <p:cNvSpPr>
            <a:spLocks noGrp="1"/>
          </p:cNvSpPr>
          <p:nvPr>
            <p:ph type="sldNum" sz="quarter" idx="5"/>
          </p:nvPr>
        </p:nvSpPr>
        <p:spPr/>
        <p:txBody>
          <a:bodyPr/>
          <a:lstStyle/>
          <a:p>
            <a:fld id="{A24891A5-ED94-4F65-BDE8-301931ACFD3B}" type="slidenum">
              <a:rPr lang="en-US" smtClean="0"/>
              <a:t>41</a:t>
            </a:fld>
            <a:endParaRPr lang="en-US"/>
          </a:p>
        </p:txBody>
      </p:sp>
    </p:spTree>
    <p:extLst>
      <p:ext uri="{BB962C8B-B14F-4D97-AF65-F5344CB8AC3E}">
        <p14:creationId xmlns:p14="http://schemas.microsoft.com/office/powerpoint/2010/main" val="1162511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e5ce42ede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e5ce42ede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8f2401820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g28f2401820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ee8cc61d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1ee8cc61d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e315a6568c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2e315a6568c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63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e315a6568c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e315a6568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7e8c42920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7e8c42920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fix map </a:t>
            </a:r>
          </a:p>
        </p:txBody>
      </p:sp>
      <p:sp>
        <p:nvSpPr>
          <p:cNvPr id="4" name="Slide Number Placeholder 3"/>
          <p:cNvSpPr>
            <a:spLocks noGrp="1"/>
          </p:cNvSpPr>
          <p:nvPr>
            <p:ph type="sldNum" sz="quarter" idx="5"/>
          </p:nvPr>
        </p:nvSpPr>
        <p:spPr/>
        <p:txBody>
          <a:bodyPr/>
          <a:lstStyle/>
          <a:p>
            <a:fld id="{A24891A5-ED94-4F65-BDE8-301931ACFD3B}" type="slidenum">
              <a:rPr lang="en-US" smtClean="0"/>
              <a:t>27</a:t>
            </a:fld>
            <a:endParaRPr lang="en-US"/>
          </a:p>
        </p:txBody>
      </p:sp>
    </p:spTree>
    <p:extLst>
      <p:ext uri="{BB962C8B-B14F-4D97-AF65-F5344CB8AC3E}">
        <p14:creationId xmlns:p14="http://schemas.microsoft.com/office/powerpoint/2010/main" val="346500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891A5-ED94-4F65-BDE8-301931ACFD3B}" type="slidenum">
              <a:rPr lang="en-US" smtClean="0"/>
              <a:t>31</a:t>
            </a:fld>
            <a:endParaRPr lang="en-US"/>
          </a:p>
        </p:txBody>
      </p:sp>
    </p:spTree>
    <p:extLst>
      <p:ext uri="{BB962C8B-B14F-4D97-AF65-F5344CB8AC3E}">
        <p14:creationId xmlns:p14="http://schemas.microsoft.com/office/powerpoint/2010/main" val="138421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CD1DEF-111B-44EF-A6ED-A049E8D9E891}"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FB8F-2EB2-4F03-A376-E46BE5AEAD9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4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D1DEF-111B-44EF-A6ED-A049E8D9E891}"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249065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D1DEF-111B-44EF-A6ED-A049E8D9E891}"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3730017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76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obj">
  <p:cSld name="1_Title 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77469" y="71120"/>
            <a:ext cx="10218400" cy="418576"/>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200" b="1" i="0">
                <a:solidFill>
                  <a:srgbClr val="1278D4"/>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ftr" idx="11"/>
          </p:nvPr>
        </p:nvSpPr>
        <p:spPr>
          <a:xfrm>
            <a:off x="4145280" y="6377940"/>
            <a:ext cx="3901600" cy="225767"/>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sz="1467">
                <a:solidFill>
                  <a:srgbClr val="888888"/>
                </a:solidFill>
              </a:defRPr>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3" name="Google Shape;53;p13"/>
          <p:cNvSpPr txBox="1">
            <a:spLocks noGrp="1"/>
          </p:cNvSpPr>
          <p:nvPr>
            <p:ph type="dt" idx="10"/>
          </p:nvPr>
        </p:nvSpPr>
        <p:spPr>
          <a:xfrm>
            <a:off x="609600" y="6377940"/>
            <a:ext cx="2804000" cy="22576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1467">
                <a:solidFill>
                  <a:srgbClr val="888888"/>
                </a:solidFill>
              </a:defRPr>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sldNum" idx="12"/>
          </p:nvPr>
        </p:nvSpPr>
        <p:spPr>
          <a:xfrm>
            <a:off x="8778240" y="6377941"/>
            <a:ext cx="2804000" cy="161583"/>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 smtClean="0"/>
              <a:pPr/>
              <a:t>‹#›</a:t>
            </a:fld>
            <a:endParaRPr lang="en" sz="1867">
              <a:ea typeface="Calibri"/>
              <a:cs typeface="Calibri"/>
              <a:sym typeface="Calibri"/>
            </a:endParaRPr>
          </a:p>
        </p:txBody>
      </p:sp>
    </p:spTree>
    <p:extLst>
      <p:ext uri="{BB962C8B-B14F-4D97-AF65-F5344CB8AC3E}">
        <p14:creationId xmlns:p14="http://schemas.microsoft.com/office/powerpoint/2010/main" val="159136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D1DEF-111B-44EF-A6ED-A049E8D9E891}"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1494773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D1DEF-111B-44EF-A6ED-A049E8D9E891}"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1FB8F-2EB2-4F03-A376-E46BE5AEAD9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881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D1DEF-111B-44EF-A6ED-A049E8D9E891}"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424262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D1DEF-111B-44EF-A6ED-A049E8D9E891}" type="datetimeFigureOut">
              <a:rPr lang="en-US" smtClean="0"/>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260129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D1DEF-111B-44EF-A6ED-A049E8D9E891}" type="datetimeFigureOut">
              <a:rPr lang="en-US" smtClean="0"/>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381044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ACD1DEF-111B-44EF-A6ED-A049E8D9E891}" type="datetimeFigureOut">
              <a:rPr lang="en-US" smtClean="0"/>
              <a:t>7/8/2024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89602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ACD1DEF-111B-44EF-A6ED-A049E8D9E891}" type="datetimeFigureOut">
              <a:rPr lang="en-US" smtClean="0"/>
              <a:t>7/8/2024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5B1FB8F-2EB2-4F03-A376-E46BE5AEAD9E}" type="slidenum">
              <a:rPr lang="en-US" smtClean="0"/>
              <a:t>‹#›</a:t>
            </a:fld>
            <a:endParaRPr lang="en-US"/>
          </a:p>
        </p:txBody>
      </p:sp>
    </p:spTree>
    <p:extLst>
      <p:ext uri="{BB962C8B-B14F-4D97-AF65-F5344CB8AC3E}">
        <p14:creationId xmlns:p14="http://schemas.microsoft.com/office/powerpoint/2010/main" val="4184653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CD1DEF-111B-44EF-A6ED-A049E8D9E891}"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1FB8F-2EB2-4F03-A376-E46BE5AEAD9E}" type="slidenum">
              <a:rPr lang="en-US" smtClean="0"/>
              <a:t>‹#›</a:t>
            </a:fld>
            <a:endParaRPr lang="en-US"/>
          </a:p>
        </p:txBody>
      </p:sp>
    </p:spTree>
    <p:extLst>
      <p:ext uri="{BB962C8B-B14F-4D97-AF65-F5344CB8AC3E}">
        <p14:creationId xmlns:p14="http://schemas.microsoft.com/office/powerpoint/2010/main" val="268876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ACD1DEF-111B-44EF-A6ED-A049E8D9E891}" type="datetimeFigureOut">
              <a:rPr lang="en-US" smtClean="0"/>
              <a:t>7/8/2024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5B1FB8F-2EB2-4F03-A376-E46BE5AEAD9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3818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0.jpg"/><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png"/><Relationship Id="rId7" Type="http://schemas.openxmlformats.org/officeDocument/2006/relationships/image" Target="../media/image9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emf"/><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19" Type="http://schemas.openxmlformats.org/officeDocument/2006/relationships/image" Target="../media/image19.gif"/><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C6BD72-57CC-B0D8-6377-E8FD47958F6C}"/>
              </a:ext>
            </a:extLst>
          </p:cNvPr>
          <p:cNvSpPr>
            <a:spLocks noGrp="1"/>
          </p:cNvSpPr>
          <p:nvPr>
            <p:ph type="subTitle" idx="1"/>
          </p:nvPr>
        </p:nvSpPr>
        <p:spPr>
          <a:xfrm>
            <a:off x="1066800" y="5004260"/>
            <a:ext cx="10058400" cy="1143000"/>
          </a:xfrm>
        </p:spPr>
        <p:txBody>
          <a:bodyPr>
            <a:normAutofit/>
          </a:bodyPr>
          <a:lstStyle/>
          <a:p>
            <a:pPr algn="ctr"/>
            <a:r>
              <a:rPr lang="en-US" sz="4000" dirty="0">
                <a:solidFill>
                  <a:srgbClr val="4C3F49"/>
                </a:solidFill>
                <a:effectLst/>
                <a:latin typeface="Montserrat" pitchFamily="2" charset="77"/>
                <a:ea typeface="Times New Roman" panose="02020603050405020304" pitchFamily="18" charset="0"/>
              </a:rPr>
              <a:t>HPG – July 10, 2024</a:t>
            </a:r>
          </a:p>
          <a:p>
            <a:endParaRPr lang="en-US" sz="4000" dirty="0">
              <a:latin typeface="Montserrat" pitchFamily="2" charset="77"/>
            </a:endParaRPr>
          </a:p>
        </p:txBody>
      </p:sp>
      <p:sp>
        <p:nvSpPr>
          <p:cNvPr id="6" name="Subtitle 2">
            <a:extLst>
              <a:ext uri="{FF2B5EF4-FFF2-40B4-BE49-F238E27FC236}">
                <a16:creationId xmlns:a16="http://schemas.microsoft.com/office/drawing/2014/main" id="{1BD72DD1-FA56-B1FB-76BE-A96F8C369D86}"/>
              </a:ext>
            </a:extLst>
          </p:cNvPr>
          <p:cNvSpPr txBox="1">
            <a:spLocks/>
          </p:cNvSpPr>
          <p:nvPr/>
        </p:nvSpPr>
        <p:spPr>
          <a:xfrm>
            <a:off x="1230086" y="977440"/>
            <a:ext cx="9895114" cy="114300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lnSpc>
                <a:spcPct val="120000"/>
              </a:lnSpc>
            </a:pPr>
            <a:r>
              <a:rPr lang="en-US" sz="20000" b="1" dirty="0">
                <a:solidFill>
                  <a:srgbClr val="4C3F49"/>
                </a:solidFill>
                <a:latin typeface="Montserrat" pitchFamily="2" charset="77"/>
                <a:ea typeface="Times New Roman" panose="02020603050405020304" pitchFamily="18" charset="0"/>
              </a:rPr>
              <a:t>Ending the HIV Epidemic Pennsylvania</a:t>
            </a:r>
          </a:p>
          <a:p>
            <a:pPr algn="ctr">
              <a:lnSpc>
                <a:spcPct val="170000"/>
              </a:lnSpc>
            </a:pPr>
            <a:r>
              <a:rPr lang="en-US" sz="17200" dirty="0">
                <a:solidFill>
                  <a:srgbClr val="4C3F49"/>
                </a:solidFill>
                <a:latin typeface="Montserrat" pitchFamily="2" charset="77"/>
                <a:ea typeface="Times New Roman" panose="02020603050405020304" pitchFamily="18" charset="0"/>
              </a:rPr>
              <a:t>A Statewide initiative</a:t>
            </a:r>
          </a:p>
          <a:p>
            <a:endParaRPr lang="en-US" dirty="0">
              <a:latin typeface="Montserrat" pitchFamily="2" charset="77"/>
            </a:endParaRPr>
          </a:p>
        </p:txBody>
      </p:sp>
    </p:spTree>
    <p:extLst>
      <p:ext uri="{BB962C8B-B14F-4D97-AF65-F5344CB8AC3E}">
        <p14:creationId xmlns:p14="http://schemas.microsoft.com/office/powerpoint/2010/main" val="3291623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MEDIA CAMPAIGN</a:t>
            </a:r>
          </a:p>
        </p:txBody>
      </p:sp>
      <p:sp>
        <p:nvSpPr>
          <p:cNvPr id="6" name="TextBox 5">
            <a:extLst>
              <a:ext uri="{FF2B5EF4-FFF2-40B4-BE49-F238E27FC236}">
                <a16:creationId xmlns:a16="http://schemas.microsoft.com/office/drawing/2014/main" id="{5097DCE0-2D98-6B44-E9C8-FDD1184513F0}"/>
              </a:ext>
            </a:extLst>
          </p:cNvPr>
          <p:cNvSpPr txBox="1"/>
          <p:nvPr/>
        </p:nvSpPr>
        <p:spPr>
          <a:xfrm>
            <a:off x="805824" y="2463296"/>
            <a:ext cx="2952868" cy="3534814"/>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Built with community input on design and messaging</a:t>
            </a:r>
          </a:p>
          <a:p>
            <a:pPr marL="285750" marR="0" lvl="0"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Surveyed the values of southwest Pennsylvanians </a:t>
            </a:r>
          </a:p>
          <a:p>
            <a:pPr marL="171450" marR="0" lvl="0" indent="-1714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chart&#10;&#10;Description automatically generated">
            <a:extLst>
              <a:ext uri="{FF2B5EF4-FFF2-40B4-BE49-F238E27FC236}">
                <a16:creationId xmlns:a16="http://schemas.microsoft.com/office/drawing/2014/main" id="{1313278A-CDC3-A3C2-ABF5-4188B90530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704" y="2423314"/>
            <a:ext cx="1930584" cy="202251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B79DE01-6E21-2FAF-EDAD-1BA4FEA4F4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0148" y="2606066"/>
            <a:ext cx="1660871" cy="1806082"/>
          </a:xfrm>
          <a:prstGeom prst="rect">
            <a:avLst/>
          </a:prstGeom>
        </p:spPr>
      </p:pic>
      <p:pic>
        <p:nvPicPr>
          <p:cNvPr id="9" name="Picture 8" descr="Text&#10;&#10;Description automatically generated">
            <a:extLst>
              <a:ext uri="{FF2B5EF4-FFF2-40B4-BE49-F238E27FC236}">
                <a16:creationId xmlns:a16="http://schemas.microsoft.com/office/drawing/2014/main" id="{06EE71C9-8745-E059-E423-E1D2634C03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1691" y="2578268"/>
            <a:ext cx="1723987" cy="180608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A8185E3E-5D18-BCE5-5316-B75DE546B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7001" y="4500960"/>
            <a:ext cx="4995988" cy="1586192"/>
          </a:xfrm>
          <a:prstGeom prst="rect">
            <a:avLst/>
          </a:prstGeom>
        </p:spPr>
      </p:pic>
      <p:pic>
        <p:nvPicPr>
          <p:cNvPr id="11" name="Content Placeholder 5" descr="A picture containing text, building, outdoor&#10;&#10;Description automatically generated">
            <a:extLst>
              <a:ext uri="{FF2B5EF4-FFF2-40B4-BE49-F238E27FC236}">
                <a16:creationId xmlns:a16="http://schemas.microsoft.com/office/drawing/2014/main" id="{01A60B20-866F-A376-8A68-DA7CF7677CE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08530" y="2460306"/>
            <a:ext cx="1930584" cy="1948541"/>
          </a:xfrm>
          <a:prstGeom prst="rect">
            <a:avLst/>
          </a:prstGeom>
        </p:spPr>
      </p:pic>
      <p:pic>
        <p:nvPicPr>
          <p:cNvPr id="12" name="Content Placeholder 7" descr="A group of people on a bus&#10;&#10;Description automatically generated with low confidence">
            <a:extLst>
              <a:ext uri="{FF2B5EF4-FFF2-40B4-BE49-F238E27FC236}">
                <a16:creationId xmlns:a16="http://schemas.microsoft.com/office/drawing/2014/main" id="{C11263AE-0D30-5F4B-FFAF-93E60D085B8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694604" y="4600030"/>
            <a:ext cx="1635077" cy="1398080"/>
          </a:xfrm>
          <a:prstGeom prst="rect">
            <a:avLst/>
          </a:prstGeom>
        </p:spPr>
      </p:pic>
    </p:spTree>
    <p:extLst>
      <p:ext uri="{BB962C8B-B14F-4D97-AF65-F5344CB8AC3E}">
        <p14:creationId xmlns:p14="http://schemas.microsoft.com/office/powerpoint/2010/main" val="157698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2" name="Google Shape;132;p20"/>
          <p:cNvSpPr txBox="1"/>
          <p:nvPr/>
        </p:nvSpPr>
        <p:spPr>
          <a:xfrm>
            <a:off x="1004832" y="1997613"/>
            <a:ext cx="4976728" cy="3139472"/>
          </a:xfrm>
          <a:prstGeom prst="rect">
            <a:avLst/>
          </a:prstGeom>
          <a:noFill/>
          <a:ln>
            <a:noFill/>
          </a:ln>
        </p:spPr>
        <p:txBody>
          <a:bodyPr spcFirstLastPara="1" wrap="square" lIns="121900" tIns="121900" rIns="121900" bIns="121900" anchor="t" anchorCtr="0">
            <a:noAutofit/>
          </a:bodyPr>
          <a:lstStyle/>
          <a:p>
            <a:pPr marL="609585" indent="-491054">
              <a:buClr>
                <a:srgbClr val="C00000"/>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Digital Display</a:t>
            </a:r>
            <a:endParaRPr sz="2400" dirty="0">
              <a:solidFill>
                <a:srgbClr val="595959"/>
              </a:solidFill>
              <a:latin typeface="Montserrat"/>
              <a:ea typeface="Montserrat"/>
              <a:cs typeface="Montserrat"/>
              <a:sym typeface="Montserrat"/>
            </a:endParaRPr>
          </a:p>
          <a:p>
            <a:pPr marL="609585" indent="-491054">
              <a:buClr>
                <a:srgbClr val="C00000"/>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Direct Mail</a:t>
            </a:r>
            <a:endParaRPr sz="2400" dirty="0">
              <a:solidFill>
                <a:srgbClr val="595959"/>
              </a:solidFill>
              <a:latin typeface="Montserrat"/>
              <a:ea typeface="Montserrat"/>
              <a:cs typeface="Montserrat"/>
              <a:sym typeface="Montserrat"/>
            </a:endParaRPr>
          </a:p>
          <a:p>
            <a:pPr marL="609585" indent="-491054">
              <a:buClr>
                <a:srgbClr val="C00000"/>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Print </a:t>
            </a:r>
            <a:endParaRPr sz="2400" dirty="0">
              <a:solidFill>
                <a:srgbClr val="595959"/>
              </a:solidFill>
              <a:latin typeface="Montserrat"/>
              <a:ea typeface="Montserrat"/>
              <a:cs typeface="Montserrat"/>
              <a:sym typeface="Montserrat"/>
            </a:endParaRPr>
          </a:p>
          <a:p>
            <a:pPr marL="609585" indent="-491054">
              <a:buClr>
                <a:srgbClr val="C00000"/>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Terrestrial Radio</a:t>
            </a:r>
            <a:endParaRPr sz="2400" dirty="0">
              <a:solidFill>
                <a:srgbClr val="595959"/>
              </a:solidFill>
              <a:latin typeface="Montserrat"/>
              <a:ea typeface="Montserrat"/>
              <a:cs typeface="Montserrat"/>
              <a:sym typeface="Montserrat"/>
            </a:endParaRPr>
          </a:p>
          <a:p>
            <a:pPr marL="609585" indent="-491054">
              <a:buClr>
                <a:srgbClr val="C00000"/>
              </a:buClr>
              <a:buSzPts val="2200"/>
              <a:buFont typeface="Arial" panose="020B0604020202020204" pitchFamily="34" charset="0"/>
              <a:buChar char="•"/>
            </a:pPr>
            <a:r>
              <a:rPr lang="en" sz="2400" dirty="0">
                <a:solidFill>
                  <a:srgbClr val="595959"/>
                </a:solidFill>
                <a:latin typeface="Montserrat"/>
                <a:ea typeface="Montserrat"/>
                <a:cs typeface="Montserrat"/>
                <a:sym typeface="Montserrat"/>
              </a:rPr>
              <a:t>Streaming TV</a:t>
            </a:r>
            <a:endParaRPr sz="2400" dirty="0">
              <a:solidFill>
                <a:srgbClr val="595959"/>
              </a:solidFill>
              <a:latin typeface="Montserrat"/>
              <a:ea typeface="Montserrat"/>
              <a:cs typeface="Montserrat"/>
              <a:sym typeface="Montserrat"/>
            </a:endParaRPr>
          </a:p>
          <a:p>
            <a:pPr marL="609585" indent="-491054">
              <a:buClr>
                <a:srgbClr val="C00000"/>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Billboards</a:t>
            </a:r>
            <a:endParaRPr sz="2400" dirty="0">
              <a:solidFill>
                <a:srgbClr val="595959"/>
              </a:solidFill>
              <a:latin typeface="Montserrat"/>
              <a:ea typeface="Montserrat"/>
              <a:cs typeface="Montserrat"/>
              <a:sym typeface="Montserrat"/>
            </a:endParaRPr>
          </a:p>
          <a:p>
            <a:pPr marL="609585" indent="-491054">
              <a:buClr>
                <a:srgbClr val="C00000"/>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Transit Ads</a:t>
            </a:r>
            <a:endParaRPr sz="2400" dirty="0">
              <a:solidFill>
                <a:srgbClr val="595959"/>
              </a:solidFill>
              <a:latin typeface="Montserrat"/>
              <a:ea typeface="Montserrat"/>
              <a:cs typeface="Montserrat"/>
              <a:sym typeface="Montserrat"/>
            </a:endParaRPr>
          </a:p>
          <a:p>
            <a:pPr marL="609585" indent="-491054">
              <a:buClr>
                <a:srgbClr val="C00000"/>
              </a:buClr>
              <a:buSzPts val="2200"/>
              <a:buFont typeface="Arial" panose="020B0604020202020204" pitchFamily="34" charset="0"/>
              <a:buChar char="•"/>
            </a:pPr>
            <a:r>
              <a:rPr lang="en" sz="2400" dirty="0">
                <a:solidFill>
                  <a:srgbClr val="595959"/>
                </a:solidFill>
                <a:latin typeface="Montserrat"/>
                <a:ea typeface="Montserrat"/>
                <a:cs typeface="Montserrat"/>
                <a:sym typeface="Montserrat"/>
              </a:rPr>
              <a:t>Events	</a:t>
            </a:r>
            <a:endParaRPr sz="2400" dirty="0">
              <a:solidFill>
                <a:srgbClr val="595959"/>
              </a:solidFill>
              <a:latin typeface="Montserrat"/>
              <a:ea typeface="Montserrat"/>
              <a:cs typeface="Montserrat"/>
              <a:sym typeface="Montserrat"/>
            </a:endParaRPr>
          </a:p>
        </p:txBody>
      </p:sp>
      <p:sp>
        <p:nvSpPr>
          <p:cNvPr id="135" name="Google Shape;135;p20"/>
          <p:cNvSpPr txBox="1"/>
          <p:nvPr/>
        </p:nvSpPr>
        <p:spPr>
          <a:xfrm>
            <a:off x="5380002" y="1997613"/>
            <a:ext cx="6257332" cy="3861063"/>
          </a:xfrm>
          <a:prstGeom prst="rect">
            <a:avLst/>
          </a:prstGeom>
          <a:noFill/>
          <a:ln>
            <a:noFill/>
          </a:ln>
        </p:spPr>
        <p:txBody>
          <a:bodyPr spcFirstLastPara="1" wrap="square" lIns="121900" tIns="121900" rIns="121900" bIns="121900" anchor="t" anchorCtr="0">
            <a:noAutofit/>
          </a:bodyPr>
          <a:lstStyle/>
          <a:p>
            <a:pPr marL="461430" indent="-342900">
              <a:buClr>
                <a:schemeClr val="accent1"/>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Social Media	</a:t>
            </a:r>
            <a:endParaRPr sz="2400" dirty="0">
              <a:solidFill>
                <a:srgbClr val="595959"/>
              </a:solidFill>
              <a:latin typeface="Montserrat"/>
              <a:ea typeface="Montserrat"/>
              <a:cs typeface="Montserrat"/>
              <a:sym typeface="Montserrat"/>
            </a:endParaRPr>
          </a:p>
          <a:p>
            <a:pPr marL="461430" indent="-342900">
              <a:buClr>
                <a:schemeClr val="accent1"/>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Bus Shelters</a:t>
            </a:r>
            <a:endParaRPr sz="2400" dirty="0">
              <a:solidFill>
                <a:srgbClr val="595959"/>
              </a:solidFill>
              <a:latin typeface="Montserrat"/>
              <a:ea typeface="Montserrat"/>
              <a:cs typeface="Montserrat"/>
              <a:sym typeface="Montserrat"/>
            </a:endParaRPr>
          </a:p>
          <a:p>
            <a:pPr marL="461430" indent="-342900">
              <a:buClr>
                <a:schemeClr val="accent1"/>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Streaming Audio</a:t>
            </a:r>
            <a:endParaRPr sz="2400" dirty="0">
              <a:solidFill>
                <a:srgbClr val="595959"/>
              </a:solidFill>
              <a:latin typeface="Montserrat"/>
              <a:ea typeface="Montserrat"/>
              <a:cs typeface="Montserrat"/>
              <a:sym typeface="Montserrat"/>
            </a:endParaRPr>
          </a:p>
          <a:p>
            <a:pPr marL="461430" indent="-342900">
              <a:buClr>
                <a:schemeClr val="accent1"/>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Website Development</a:t>
            </a:r>
            <a:endParaRPr sz="2400" dirty="0">
              <a:solidFill>
                <a:srgbClr val="595959"/>
              </a:solidFill>
              <a:latin typeface="Montserrat"/>
              <a:ea typeface="Montserrat"/>
              <a:cs typeface="Montserrat"/>
              <a:sym typeface="Montserrat"/>
            </a:endParaRPr>
          </a:p>
          <a:p>
            <a:pPr marL="461430" indent="-342900">
              <a:buClr>
                <a:schemeClr val="accent1"/>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Search Engine Optimization</a:t>
            </a:r>
            <a:endParaRPr sz="2400" dirty="0">
              <a:solidFill>
                <a:srgbClr val="595959"/>
              </a:solidFill>
              <a:latin typeface="Montserrat"/>
              <a:ea typeface="Montserrat"/>
              <a:cs typeface="Montserrat"/>
              <a:sym typeface="Montserrat"/>
            </a:endParaRPr>
          </a:p>
          <a:p>
            <a:pPr marL="461430" indent="-342900">
              <a:buClr>
                <a:schemeClr val="accent1"/>
              </a:buClr>
              <a:buSzPts val="2200"/>
              <a:buFont typeface="Arial" panose="020B0604020202020204" pitchFamily="34" charset="0"/>
              <a:buChar char="•"/>
            </a:pPr>
            <a:r>
              <a:rPr lang="en-US" sz="2400" dirty="0">
                <a:solidFill>
                  <a:srgbClr val="595959"/>
                </a:solidFill>
                <a:latin typeface="Montserrat"/>
                <a:ea typeface="Montserrat"/>
                <a:cs typeface="Montserrat"/>
                <a:sym typeface="Montserrat"/>
              </a:rPr>
              <a:t>Mall Advertising</a:t>
            </a:r>
            <a:endParaRPr sz="2400" dirty="0">
              <a:solidFill>
                <a:srgbClr val="595959"/>
              </a:solidFill>
              <a:latin typeface="Montserrat"/>
              <a:ea typeface="Montserrat"/>
              <a:cs typeface="Montserrat"/>
              <a:sym typeface="Montserrat"/>
            </a:endParaRPr>
          </a:p>
          <a:p>
            <a:pPr marL="461430" indent="-342900">
              <a:buClr>
                <a:schemeClr val="accent1"/>
              </a:buClr>
              <a:buSzPts val="2200"/>
              <a:buFont typeface="Arial" panose="020B0604020202020204" pitchFamily="34" charset="0"/>
              <a:buChar char="•"/>
            </a:pPr>
            <a:r>
              <a:rPr lang="en" sz="2400" dirty="0">
                <a:solidFill>
                  <a:srgbClr val="595959"/>
                </a:solidFill>
                <a:latin typeface="Montserrat"/>
                <a:ea typeface="Montserrat"/>
                <a:cs typeface="Montserrat"/>
                <a:sym typeface="Montserrat"/>
              </a:rPr>
              <a:t>Strategic Event Sponsorship</a:t>
            </a:r>
            <a:endParaRPr sz="2400" dirty="0">
              <a:solidFill>
                <a:srgbClr val="595959"/>
              </a:solidFill>
              <a:latin typeface="Montserrat"/>
              <a:ea typeface="Montserrat"/>
              <a:cs typeface="Montserrat"/>
              <a:sym typeface="Montserrat"/>
            </a:endParaRPr>
          </a:p>
        </p:txBody>
      </p:sp>
      <p:sp>
        <p:nvSpPr>
          <p:cNvPr id="2" name="Google Shape;81;p15">
            <a:extLst>
              <a:ext uri="{FF2B5EF4-FFF2-40B4-BE49-F238E27FC236}">
                <a16:creationId xmlns:a16="http://schemas.microsoft.com/office/drawing/2014/main" id="{DD681A19-3D6E-B705-ECD8-48806BEC6061}"/>
              </a:ext>
            </a:extLst>
          </p:cNvPr>
          <p:cNvSpPr txBox="1"/>
          <p:nvPr/>
        </p:nvSpPr>
        <p:spPr>
          <a:xfrm>
            <a:off x="1074884" y="706945"/>
            <a:ext cx="8678400" cy="1908174"/>
          </a:xfrm>
          <a:prstGeom prst="rect">
            <a:avLst/>
          </a:prstGeom>
          <a:noFill/>
          <a:ln>
            <a:noFill/>
          </a:ln>
        </p:spPr>
        <p:txBody>
          <a:bodyPr spcFirstLastPara="1" wrap="square" lIns="121900" tIns="121900" rIns="121900" bIns="121900" anchor="t" anchorCtr="0">
            <a:spAutoFit/>
          </a:bodyPr>
          <a:lstStyle/>
          <a:p>
            <a:r>
              <a:rPr lang="en-US" sz="5400" b="1" dirty="0">
                <a:solidFill>
                  <a:schemeClr val="tx1">
                    <a:lumMod val="75000"/>
                    <a:lumOff val="25000"/>
                  </a:schemeClr>
                </a:solidFill>
                <a:latin typeface="Montserrat" panose="00000500000000000000" pitchFamily="2" charset="0"/>
                <a:ea typeface="Montserrat ExtraBold"/>
                <a:cs typeface="Montserrat ExtraBold"/>
                <a:sym typeface="Montserrat ExtraBold"/>
              </a:rPr>
              <a:t>MEDIA CAMPAIGN </a:t>
            </a:r>
            <a:endParaRPr sz="5400" b="1" dirty="0">
              <a:solidFill>
                <a:schemeClr val="tx1">
                  <a:lumMod val="75000"/>
                  <a:lumOff val="25000"/>
                </a:schemeClr>
              </a:solidFill>
              <a:latin typeface="Montserrat" panose="00000500000000000000" pitchFamily="2" charset="0"/>
              <a:ea typeface="Montserrat ExtraBold"/>
              <a:cs typeface="Montserrat ExtraBold"/>
              <a:sym typeface="Montserrat ExtraBold"/>
            </a:endParaRPr>
          </a:p>
          <a:p>
            <a:endParaRPr sz="5400" b="1" dirty="0">
              <a:solidFill>
                <a:schemeClr val="tx1">
                  <a:lumMod val="75000"/>
                  <a:lumOff val="25000"/>
                </a:schemeClr>
              </a:solidFill>
              <a:latin typeface="Montserrat" panose="00000500000000000000" pitchFamily="2" charset="0"/>
            </a:endParaRPr>
          </a:p>
        </p:txBody>
      </p:sp>
      <p:pic>
        <p:nvPicPr>
          <p:cNvPr id="3" name="Google Shape;110;p18">
            <a:extLst>
              <a:ext uri="{FF2B5EF4-FFF2-40B4-BE49-F238E27FC236}">
                <a16:creationId xmlns:a16="http://schemas.microsoft.com/office/drawing/2014/main" id="{33798BAB-4442-0B20-832C-CF268F0ADF56}"/>
              </a:ext>
            </a:extLst>
          </p:cNvPr>
          <p:cNvPicPr preferRelativeResize="0"/>
          <p:nvPr/>
        </p:nvPicPr>
        <p:blipFill>
          <a:blip r:embed="rId3">
            <a:alphaModFix/>
          </a:blip>
          <a:stretch>
            <a:fillRect/>
          </a:stretch>
        </p:blipFill>
        <p:spPr>
          <a:xfrm>
            <a:off x="9509277" y="452122"/>
            <a:ext cx="1941919" cy="9011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2" name="Rectangle 1">
            <a:extLst>
              <a:ext uri="{FF2B5EF4-FFF2-40B4-BE49-F238E27FC236}">
                <a16:creationId xmlns:a16="http://schemas.microsoft.com/office/drawing/2014/main" id="{EB9C3A01-D6EC-6157-1AED-729152ABED26}"/>
              </a:ext>
            </a:extLst>
          </p:cNvPr>
          <p:cNvSpPr/>
          <p:nvPr/>
        </p:nvSpPr>
        <p:spPr>
          <a:xfrm>
            <a:off x="932609" y="369929"/>
            <a:ext cx="10954591" cy="5445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Google Shape;678;p53"/>
          <p:cNvSpPr txBox="1">
            <a:spLocks noGrp="1"/>
          </p:cNvSpPr>
          <p:nvPr>
            <p:ph type="title"/>
          </p:nvPr>
        </p:nvSpPr>
        <p:spPr>
          <a:xfrm>
            <a:off x="-453129" y="5990570"/>
            <a:ext cx="10547200" cy="791757"/>
          </a:xfrm>
          <a:prstGeom prst="rect">
            <a:avLst/>
          </a:prstGeom>
          <a:noFill/>
          <a:ln>
            <a:noFill/>
          </a:ln>
        </p:spPr>
        <p:txBody>
          <a:bodyPr spcFirstLastPara="1" vert="horz" wrap="square" lIns="0" tIns="12067" rIns="0" bIns="0" rtlCol="0" anchor="t" anchorCtr="0">
            <a:spAutoFit/>
          </a:bodyPr>
          <a:lstStyle/>
          <a:p>
            <a:pPr marL="16933" indent="863578">
              <a:lnSpc>
                <a:spcPct val="100000"/>
              </a:lnSpc>
            </a:pPr>
            <a:br>
              <a:rPr lang="en" sz="2533" b="0">
                <a:solidFill>
                  <a:srgbClr val="888888"/>
                </a:solidFill>
                <a:latin typeface="Arial Black"/>
                <a:ea typeface="Arial Black"/>
                <a:cs typeface="Arial Black"/>
                <a:sym typeface="Arial Black"/>
              </a:rPr>
            </a:br>
            <a:r>
              <a:rPr lang="en" sz="2533" b="0">
                <a:solidFill>
                  <a:srgbClr val="888888"/>
                </a:solidFill>
                <a:latin typeface="Arial Black"/>
                <a:ea typeface="Arial Black"/>
                <a:cs typeface="Arial Black"/>
                <a:sym typeface="Arial Black"/>
              </a:rPr>
              <a:t>        </a:t>
            </a:r>
            <a:endParaRPr sz="2533">
              <a:solidFill>
                <a:srgbClr val="888888"/>
              </a:solidFill>
              <a:latin typeface="Arial Black"/>
              <a:ea typeface="Arial Black"/>
              <a:cs typeface="Arial Black"/>
              <a:sym typeface="Arial Black"/>
            </a:endParaRPr>
          </a:p>
        </p:txBody>
      </p:sp>
      <p:sp>
        <p:nvSpPr>
          <p:cNvPr id="681" name="Google Shape;681;p53"/>
          <p:cNvSpPr txBox="1"/>
          <p:nvPr/>
        </p:nvSpPr>
        <p:spPr>
          <a:xfrm>
            <a:off x="1245739" y="704062"/>
            <a:ext cx="8822000" cy="424400"/>
          </a:xfrm>
          <a:prstGeom prst="rect">
            <a:avLst/>
          </a:prstGeom>
          <a:noFill/>
          <a:ln>
            <a:noFill/>
          </a:ln>
        </p:spPr>
        <p:txBody>
          <a:bodyPr spcFirstLastPara="1" wrap="square" lIns="121900" tIns="121900" rIns="121900" bIns="121900" anchor="t" anchorCtr="0">
            <a:noAutofit/>
          </a:bodyPr>
          <a:lstStyle/>
          <a:p>
            <a:endParaRPr sz="2400">
              <a:solidFill>
                <a:schemeClr val="dk2"/>
              </a:solidFill>
              <a:latin typeface="Montserrat Medium"/>
              <a:ea typeface="Montserrat Medium"/>
              <a:cs typeface="Montserrat Medium"/>
              <a:sym typeface="Montserrat Medium"/>
            </a:endParaRPr>
          </a:p>
        </p:txBody>
      </p:sp>
      <p:pic>
        <p:nvPicPr>
          <p:cNvPr id="682" name="Google Shape;682;p53"/>
          <p:cNvPicPr preferRelativeResize="0"/>
          <p:nvPr/>
        </p:nvPicPr>
        <p:blipFill>
          <a:blip r:embed="rId3">
            <a:alphaModFix/>
          </a:blip>
          <a:stretch>
            <a:fillRect/>
          </a:stretch>
        </p:blipFill>
        <p:spPr>
          <a:xfrm>
            <a:off x="962539" y="587663"/>
            <a:ext cx="1371571" cy="2302292"/>
          </a:xfrm>
          <a:prstGeom prst="rect">
            <a:avLst/>
          </a:prstGeom>
          <a:noFill/>
          <a:ln>
            <a:noFill/>
          </a:ln>
        </p:spPr>
      </p:pic>
      <p:pic>
        <p:nvPicPr>
          <p:cNvPr id="683" name="Google Shape;683;p53"/>
          <p:cNvPicPr preferRelativeResize="0"/>
          <p:nvPr/>
        </p:nvPicPr>
        <p:blipFill>
          <a:blip r:embed="rId4">
            <a:alphaModFix/>
          </a:blip>
          <a:stretch>
            <a:fillRect/>
          </a:stretch>
        </p:blipFill>
        <p:spPr>
          <a:xfrm>
            <a:off x="2680290" y="587662"/>
            <a:ext cx="1335253" cy="2302292"/>
          </a:xfrm>
          <a:prstGeom prst="rect">
            <a:avLst/>
          </a:prstGeom>
          <a:noFill/>
          <a:ln>
            <a:noFill/>
          </a:ln>
        </p:spPr>
      </p:pic>
      <p:pic>
        <p:nvPicPr>
          <p:cNvPr id="684" name="Google Shape;684;p53"/>
          <p:cNvPicPr preferRelativeResize="0"/>
          <p:nvPr/>
        </p:nvPicPr>
        <p:blipFill>
          <a:blip r:embed="rId5">
            <a:alphaModFix/>
          </a:blip>
          <a:stretch>
            <a:fillRect/>
          </a:stretch>
        </p:blipFill>
        <p:spPr>
          <a:xfrm>
            <a:off x="4371541" y="588749"/>
            <a:ext cx="1371572" cy="2320537"/>
          </a:xfrm>
          <a:prstGeom prst="rect">
            <a:avLst/>
          </a:prstGeom>
          <a:noFill/>
          <a:ln>
            <a:noFill/>
          </a:ln>
        </p:spPr>
      </p:pic>
      <p:pic>
        <p:nvPicPr>
          <p:cNvPr id="685" name="Google Shape;685;p53"/>
          <p:cNvPicPr preferRelativeResize="0"/>
          <p:nvPr/>
        </p:nvPicPr>
        <p:blipFill>
          <a:blip r:embed="rId6">
            <a:alphaModFix/>
          </a:blip>
          <a:stretch>
            <a:fillRect/>
          </a:stretch>
        </p:blipFill>
        <p:spPr>
          <a:xfrm>
            <a:off x="6114405" y="587496"/>
            <a:ext cx="1371571" cy="2302550"/>
          </a:xfrm>
          <a:prstGeom prst="rect">
            <a:avLst/>
          </a:prstGeom>
          <a:noFill/>
          <a:ln>
            <a:noFill/>
          </a:ln>
        </p:spPr>
      </p:pic>
      <p:pic>
        <p:nvPicPr>
          <p:cNvPr id="686" name="Google Shape;686;p53"/>
          <p:cNvPicPr preferRelativeResize="0"/>
          <p:nvPr/>
        </p:nvPicPr>
        <p:blipFill>
          <a:blip r:embed="rId7">
            <a:alphaModFix/>
          </a:blip>
          <a:stretch>
            <a:fillRect/>
          </a:stretch>
        </p:blipFill>
        <p:spPr>
          <a:xfrm>
            <a:off x="7861489" y="593629"/>
            <a:ext cx="1335252" cy="2292236"/>
          </a:xfrm>
          <a:prstGeom prst="rect">
            <a:avLst/>
          </a:prstGeom>
          <a:noFill/>
          <a:ln>
            <a:noFill/>
          </a:ln>
        </p:spPr>
      </p:pic>
      <p:pic>
        <p:nvPicPr>
          <p:cNvPr id="687" name="Google Shape;687;p53"/>
          <p:cNvPicPr preferRelativeResize="0"/>
          <p:nvPr/>
        </p:nvPicPr>
        <p:blipFill>
          <a:blip r:embed="rId8">
            <a:alphaModFix/>
          </a:blip>
          <a:stretch>
            <a:fillRect/>
          </a:stretch>
        </p:blipFill>
        <p:spPr>
          <a:xfrm>
            <a:off x="9565272" y="582264"/>
            <a:ext cx="1335253" cy="2311318"/>
          </a:xfrm>
          <a:prstGeom prst="rect">
            <a:avLst/>
          </a:prstGeom>
          <a:noFill/>
          <a:ln>
            <a:noFill/>
          </a:ln>
        </p:spPr>
      </p:pic>
      <p:pic>
        <p:nvPicPr>
          <p:cNvPr id="688" name="Google Shape;688;p53"/>
          <p:cNvPicPr preferRelativeResize="0"/>
          <p:nvPr/>
        </p:nvPicPr>
        <p:blipFill>
          <a:blip r:embed="rId9">
            <a:alphaModFix/>
          </a:blip>
          <a:stretch>
            <a:fillRect/>
          </a:stretch>
        </p:blipFill>
        <p:spPr>
          <a:xfrm>
            <a:off x="932610" y="3438875"/>
            <a:ext cx="1369598" cy="2378419"/>
          </a:xfrm>
          <a:prstGeom prst="rect">
            <a:avLst/>
          </a:prstGeom>
          <a:noFill/>
          <a:ln>
            <a:noFill/>
          </a:ln>
        </p:spPr>
      </p:pic>
      <p:pic>
        <p:nvPicPr>
          <p:cNvPr id="689" name="Google Shape;689;p53"/>
          <p:cNvPicPr preferRelativeResize="0"/>
          <p:nvPr/>
        </p:nvPicPr>
        <p:blipFill>
          <a:blip r:embed="rId10">
            <a:alphaModFix/>
          </a:blip>
          <a:stretch>
            <a:fillRect/>
          </a:stretch>
        </p:blipFill>
        <p:spPr>
          <a:xfrm>
            <a:off x="2680290" y="3438876"/>
            <a:ext cx="1335253" cy="2378419"/>
          </a:xfrm>
          <a:prstGeom prst="rect">
            <a:avLst/>
          </a:prstGeom>
          <a:noFill/>
          <a:ln>
            <a:noFill/>
          </a:ln>
        </p:spPr>
      </p:pic>
      <p:pic>
        <p:nvPicPr>
          <p:cNvPr id="690" name="Google Shape;690;p53"/>
          <p:cNvPicPr preferRelativeResize="0"/>
          <p:nvPr/>
        </p:nvPicPr>
        <p:blipFill>
          <a:blip r:embed="rId11">
            <a:alphaModFix/>
          </a:blip>
          <a:stretch>
            <a:fillRect/>
          </a:stretch>
        </p:blipFill>
        <p:spPr>
          <a:xfrm>
            <a:off x="4387055" y="3391812"/>
            <a:ext cx="1369596" cy="2417923"/>
          </a:xfrm>
          <a:prstGeom prst="rect">
            <a:avLst/>
          </a:prstGeom>
          <a:noFill/>
          <a:ln>
            <a:noFill/>
          </a:ln>
        </p:spPr>
      </p:pic>
      <p:pic>
        <p:nvPicPr>
          <p:cNvPr id="691" name="Google Shape;691;p53"/>
          <p:cNvPicPr preferRelativeResize="0"/>
          <p:nvPr/>
        </p:nvPicPr>
        <p:blipFill>
          <a:blip r:embed="rId12">
            <a:alphaModFix/>
          </a:blip>
          <a:stretch>
            <a:fillRect/>
          </a:stretch>
        </p:blipFill>
        <p:spPr>
          <a:xfrm>
            <a:off x="6174098" y="3438875"/>
            <a:ext cx="1321466" cy="2373023"/>
          </a:xfrm>
          <a:prstGeom prst="rect">
            <a:avLst/>
          </a:prstGeom>
          <a:noFill/>
          <a:ln>
            <a:noFill/>
          </a:ln>
        </p:spPr>
      </p:pic>
      <p:pic>
        <p:nvPicPr>
          <p:cNvPr id="692" name="Google Shape;692;p53"/>
          <p:cNvPicPr preferRelativeResize="0"/>
          <p:nvPr/>
        </p:nvPicPr>
        <p:blipFill>
          <a:blip r:embed="rId13">
            <a:alphaModFix/>
          </a:blip>
          <a:stretch>
            <a:fillRect/>
          </a:stretch>
        </p:blipFill>
        <p:spPr>
          <a:xfrm>
            <a:off x="7903801" y="3447821"/>
            <a:ext cx="1321466" cy="2365515"/>
          </a:xfrm>
          <a:prstGeom prst="rect">
            <a:avLst/>
          </a:prstGeom>
          <a:noFill/>
          <a:ln>
            <a:noFill/>
          </a:ln>
        </p:spPr>
      </p:pic>
      <p:pic>
        <p:nvPicPr>
          <p:cNvPr id="693" name="Google Shape;693;p53"/>
          <p:cNvPicPr preferRelativeResize="0"/>
          <p:nvPr/>
        </p:nvPicPr>
        <p:blipFill>
          <a:blip r:embed="rId14">
            <a:alphaModFix/>
          </a:blip>
          <a:stretch>
            <a:fillRect/>
          </a:stretch>
        </p:blipFill>
        <p:spPr>
          <a:xfrm>
            <a:off x="9565272" y="3447822"/>
            <a:ext cx="1371571" cy="23673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2" name="Rectangle 1">
            <a:extLst>
              <a:ext uri="{FF2B5EF4-FFF2-40B4-BE49-F238E27FC236}">
                <a16:creationId xmlns:a16="http://schemas.microsoft.com/office/drawing/2014/main" id="{B6DE0AAE-B81E-A63B-FC9D-C42C03073349}"/>
              </a:ext>
            </a:extLst>
          </p:cNvPr>
          <p:cNvSpPr/>
          <p:nvPr/>
        </p:nvSpPr>
        <p:spPr>
          <a:xfrm>
            <a:off x="431866" y="402586"/>
            <a:ext cx="10830505" cy="5445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Google Shape;750;p57"/>
          <p:cNvSpPr txBox="1"/>
          <p:nvPr/>
        </p:nvSpPr>
        <p:spPr>
          <a:xfrm>
            <a:off x="790829" y="972686"/>
            <a:ext cx="8442400" cy="4172400"/>
          </a:xfrm>
          <a:prstGeom prst="rect">
            <a:avLst/>
          </a:prstGeom>
          <a:noFill/>
          <a:ln>
            <a:noFill/>
          </a:ln>
        </p:spPr>
        <p:txBody>
          <a:bodyPr spcFirstLastPara="1" wrap="square" lIns="121900" tIns="121900" rIns="121900" bIns="121900" anchor="t" anchorCtr="0">
            <a:noAutofit/>
          </a:bodyPr>
          <a:lstStyle/>
          <a:p>
            <a:pPr marL="609585"/>
            <a:endParaRPr sz="2400" b="1">
              <a:solidFill>
                <a:srgbClr val="666666"/>
              </a:solidFill>
              <a:highlight>
                <a:schemeClr val="lt1"/>
              </a:highlight>
              <a:latin typeface="Montserrat"/>
              <a:ea typeface="Montserrat"/>
              <a:cs typeface="Montserrat"/>
              <a:sym typeface="Montserrat"/>
            </a:endParaRPr>
          </a:p>
          <a:p>
            <a:pPr marL="609585"/>
            <a:endParaRPr sz="2400" b="1">
              <a:solidFill>
                <a:srgbClr val="666666"/>
              </a:solidFill>
              <a:highlight>
                <a:schemeClr val="lt1"/>
              </a:highlight>
              <a:latin typeface="Montserrat"/>
              <a:ea typeface="Montserrat"/>
              <a:cs typeface="Montserrat"/>
              <a:sym typeface="Montserrat"/>
            </a:endParaRPr>
          </a:p>
          <a:p>
            <a:pPr marL="609585"/>
            <a:endParaRPr sz="2400" b="1">
              <a:solidFill>
                <a:srgbClr val="666666"/>
              </a:solidFill>
              <a:highlight>
                <a:schemeClr val="lt1"/>
              </a:highlight>
              <a:latin typeface="Montserrat"/>
              <a:ea typeface="Montserrat"/>
              <a:cs typeface="Montserrat"/>
              <a:sym typeface="Montserrat"/>
            </a:endParaRPr>
          </a:p>
          <a:p>
            <a:endParaRPr sz="2400" b="1">
              <a:solidFill>
                <a:srgbClr val="666666"/>
              </a:solidFill>
              <a:highlight>
                <a:schemeClr val="lt1"/>
              </a:highlight>
              <a:latin typeface="Montserrat"/>
              <a:ea typeface="Montserrat"/>
              <a:cs typeface="Montserrat"/>
              <a:sym typeface="Montserrat"/>
            </a:endParaRPr>
          </a:p>
          <a:p>
            <a:endParaRPr sz="2000" b="1">
              <a:solidFill>
                <a:srgbClr val="666666"/>
              </a:solidFill>
              <a:latin typeface="Montserrat"/>
              <a:ea typeface="Montserrat"/>
              <a:cs typeface="Montserrat"/>
              <a:sym typeface="Montserrat"/>
            </a:endParaRPr>
          </a:p>
          <a:p>
            <a:endParaRPr sz="2000">
              <a:solidFill>
                <a:srgbClr val="434343"/>
              </a:solidFill>
              <a:latin typeface="Montserrat"/>
              <a:ea typeface="Montserrat"/>
              <a:cs typeface="Montserrat"/>
              <a:sym typeface="Montserrat"/>
            </a:endParaRPr>
          </a:p>
          <a:p>
            <a:endParaRPr sz="2000">
              <a:solidFill>
                <a:srgbClr val="434343"/>
              </a:solidFill>
              <a:latin typeface="Montserrat"/>
              <a:ea typeface="Montserrat"/>
              <a:cs typeface="Montserrat"/>
              <a:sym typeface="Montserrat"/>
            </a:endParaRPr>
          </a:p>
          <a:p>
            <a:endParaRPr sz="2000">
              <a:solidFill>
                <a:srgbClr val="434343"/>
              </a:solidFill>
              <a:latin typeface="Montserrat"/>
              <a:ea typeface="Montserrat"/>
              <a:cs typeface="Montserrat"/>
              <a:sym typeface="Montserrat"/>
            </a:endParaRPr>
          </a:p>
          <a:p>
            <a:r>
              <a:rPr lang="en" sz="2000">
                <a:solidFill>
                  <a:srgbClr val="434343"/>
                </a:solidFill>
                <a:latin typeface="Montserrat"/>
                <a:ea typeface="Montserrat"/>
                <a:cs typeface="Montserrat"/>
                <a:sym typeface="Montserrat"/>
              </a:rPr>
              <a:t> </a:t>
            </a:r>
            <a:endParaRPr sz="2000">
              <a:solidFill>
                <a:srgbClr val="434343"/>
              </a:solidFill>
              <a:latin typeface="Montserrat"/>
              <a:ea typeface="Montserrat"/>
              <a:cs typeface="Montserrat"/>
              <a:sym typeface="Montserrat"/>
            </a:endParaRPr>
          </a:p>
          <a:p>
            <a:r>
              <a:rPr lang="en" sz="2000">
                <a:solidFill>
                  <a:srgbClr val="999999"/>
                </a:solidFill>
                <a:latin typeface="Montserrat"/>
                <a:ea typeface="Montserrat"/>
                <a:cs typeface="Montserrat"/>
                <a:sym typeface="Montserrat"/>
              </a:rPr>
              <a:t>  </a:t>
            </a:r>
            <a:endParaRPr sz="2000">
              <a:solidFill>
                <a:srgbClr val="999999"/>
              </a:solidFill>
              <a:latin typeface="Montserrat"/>
              <a:ea typeface="Montserrat"/>
              <a:cs typeface="Montserrat"/>
              <a:sym typeface="Montserrat"/>
            </a:endParaRPr>
          </a:p>
        </p:txBody>
      </p:sp>
      <p:pic>
        <p:nvPicPr>
          <p:cNvPr id="753" name="Google Shape;753;p57"/>
          <p:cNvPicPr preferRelativeResize="0"/>
          <p:nvPr/>
        </p:nvPicPr>
        <p:blipFill>
          <a:blip r:embed="rId3">
            <a:alphaModFix/>
          </a:blip>
          <a:stretch>
            <a:fillRect/>
          </a:stretch>
        </p:blipFill>
        <p:spPr>
          <a:xfrm>
            <a:off x="1539101" y="740415"/>
            <a:ext cx="2655332" cy="5043073"/>
          </a:xfrm>
          <a:prstGeom prst="rect">
            <a:avLst/>
          </a:prstGeom>
          <a:noFill/>
          <a:ln>
            <a:noFill/>
          </a:ln>
        </p:spPr>
      </p:pic>
      <p:pic>
        <p:nvPicPr>
          <p:cNvPr id="754" name="Google Shape;754;p57"/>
          <p:cNvPicPr preferRelativeResize="0"/>
          <p:nvPr/>
        </p:nvPicPr>
        <p:blipFill>
          <a:blip r:embed="rId4">
            <a:alphaModFix/>
          </a:blip>
          <a:stretch>
            <a:fillRect/>
          </a:stretch>
        </p:blipFill>
        <p:spPr>
          <a:xfrm>
            <a:off x="4768334" y="750986"/>
            <a:ext cx="2655332" cy="5021930"/>
          </a:xfrm>
          <a:prstGeom prst="rect">
            <a:avLst/>
          </a:prstGeom>
          <a:noFill/>
          <a:ln>
            <a:noFill/>
          </a:ln>
        </p:spPr>
      </p:pic>
      <p:pic>
        <p:nvPicPr>
          <p:cNvPr id="755" name="Google Shape;755;p57"/>
          <p:cNvPicPr preferRelativeResize="0"/>
          <p:nvPr/>
        </p:nvPicPr>
        <p:blipFill>
          <a:blip r:embed="rId5">
            <a:alphaModFix/>
          </a:blip>
          <a:stretch>
            <a:fillRect/>
          </a:stretch>
        </p:blipFill>
        <p:spPr>
          <a:xfrm>
            <a:off x="7997567" y="792286"/>
            <a:ext cx="2686232" cy="50555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5" name="Google Shape;765;p58"/>
          <p:cNvPicPr preferRelativeResize="0"/>
          <p:nvPr/>
        </p:nvPicPr>
        <p:blipFill rotWithShape="1">
          <a:blip r:embed="rId3">
            <a:alphaModFix/>
          </a:blip>
          <a:srcRect l="14216" t="5337" r="1544" b="32278"/>
          <a:stretch/>
        </p:blipFill>
        <p:spPr>
          <a:xfrm>
            <a:off x="1" y="-73566"/>
            <a:ext cx="12192001" cy="6931567"/>
          </a:xfrm>
          <a:prstGeom prst="rect">
            <a:avLst/>
          </a:prstGeom>
          <a:noFill/>
          <a:ln>
            <a:noFill/>
          </a:ln>
        </p:spPr>
      </p:pic>
      <p:sp>
        <p:nvSpPr>
          <p:cNvPr id="762" name="Google Shape;762;p58"/>
          <p:cNvSpPr txBox="1"/>
          <p:nvPr/>
        </p:nvSpPr>
        <p:spPr>
          <a:xfrm>
            <a:off x="584000" y="1342800"/>
            <a:ext cx="8442400" cy="4172400"/>
          </a:xfrm>
          <a:prstGeom prst="rect">
            <a:avLst/>
          </a:prstGeom>
          <a:noFill/>
          <a:ln>
            <a:noFill/>
          </a:ln>
        </p:spPr>
        <p:txBody>
          <a:bodyPr spcFirstLastPara="1" wrap="square" lIns="121900" tIns="121900" rIns="121900" bIns="121900" anchor="t" anchorCtr="0">
            <a:noAutofit/>
          </a:bodyPr>
          <a:lstStyle/>
          <a:p>
            <a:pPr marL="609585"/>
            <a:endParaRPr sz="2400" b="1" dirty="0">
              <a:solidFill>
                <a:srgbClr val="666666"/>
              </a:solidFill>
              <a:highlight>
                <a:schemeClr val="lt1"/>
              </a:highlight>
              <a:latin typeface="Montserrat"/>
              <a:ea typeface="Montserrat"/>
              <a:cs typeface="Montserrat"/>
              <a:sym typeface="Montserrat"/>
            </a:endParaRPr>
          </a:p>
          <a:p>
            <a:pPr marL="609585"/>
            <a:endParaRPr sz="2400" b="1" dirty="0">
              <a:solidFill>
                <a:srgbClr val="666666"/>
              </a:solidFill>
              <a:highlight>
                <a:schemeClr val="lt1"/>
              </a:highlight>
              <a:latin typeface="Montserrat"/>
              <a:ea typeface="Montserrat"/>
              <a:cs typeface="Montserrat"/>
              <a:sym typeface="Montserrat"/>
            </a:endParaRPr>
          </a:p>
          <a:p>
            <a:pPr marL="609585"/>
            <a:endParaRPr sz="2400" b="1" dirty="0">
              <a:solidFill>
                <a:srgbClr val="666666"/>
              </a:solidFill>
              <a:highlight>
                <a:schemeClr val="lt1"/>
              </a:highlight>
              <a:latin typeface="Montserrat"/>
              <a:ea typeface="Montserrat"/>
              <a:cs typeface="Montserrat"/>
              <a:sym typeface="Montserrat"/>
            </a:endParaRPr>
          </a:p>
          <a:p>
            <a:endParaRPr sz="2400" b="1" dirty="0">
              <a:solidFill>
                <a:srgbClr val="666666"/>
              </a:solidFill>
              <a:highlight>
                <a:schemeClr val="lt1"/>
              </a:highlight>
              <a:latin typeface="Montserrat"/>
              <a:ea typeface="Montserrat"/>
              <a:cs typeface="Montserrat"/>
              <a:sym typeface="Montserrat"/>
            </a:endParaRPr>
          </a:p>
          <a:p>
            <a:endParaRPr sz="2000" b="1" dirty="0">
              <a:solidFill>
                <a:srgbClr val="666666"/>
              </a:solidFill>
              <a:latin typeface="Montserrat"/>
              <a:ea typeface="Montserrat"/>
              <a:cs typeface="Montserrat"/>
              <a:sym typeface="Montserrat"/>
            </a:endParaRPr>
          </a:p>
          <a:p>
            <a:endParaRPr sz="2000" dirty="0">
              <a:solidFill>
                <a:srgbClr val="434343"/>
              </a:solidFill>
              <a:latin typeface="Montserrat"/>
              <a:ea typeface="Montserrat"/>
              <a:cs typeface="Montserrat"/>
              <a:sym typeface="Montserrat"/>
            </a:endParaRPr>
          </a:p>
          <a:p>
            <a:endParaRPr sz="2000" dirty="0">
              <a:solidFill>
                <a:srgbClr val="434343"/>
              </a:solidFill>
              <a:latin typeface="Montserrat"/>
              <a:ea typeface="Montserrat"/>
              <a:cs typeface="Montserrat"/>
              <a:sym typeface="Montserrat"/>
            </a:endParaRPr>
          </a:p>
          <a:p>
            <a:endParaRPr sz="2000" dirty="0">
              <a:solidFill>
                <a:srgbClr val="434343"/>
              </a:solidFill>
              <a:latin typeface="Montserrat"/>
              <a:ea typeface="Montserrat"/>
              <a:cs typeface="Montserrat"/>
              <a:sym typeface="Montserrat"/>
            </a:endParaRPr>
          </a:p>
          <a:p>
            <a:r>
              <a:rPr lang="en" sz="2000" dirty="0">
                <a:solidFill>
                  <a:srgbClr val="434343"/>
                </a:solidFill>
                <a:latin typeface="Montserrat"/>
                <a:ea typeface="Montserrat"/>
                <a:cs typeface="Montserrat"/>
                <a:sym typeface="Montserrat"/>
              </a:rPr>
              <a:t> </a:t>
            </a:r>
            <a:endParaRPr sz="2000" dirty="0">
              <a:solidFill>
                <a:srgbClr val="434343"/>
              </a:solidFill>
              <a:latin typeface="Montserrat"/>
              <a:ea typeface="Montserrat"/>
              <a:cs typeface="Montserrat"/>
              <a:sym typeface="Montserrat"/>
            </a:endParaRPr>
          </a:p>
          <a:p>
            <a:r>
              <a:rPr lang="en" sz="2000" dirty="0">
                <a:solidFill>
                  <a:srgbClr val="999999"/>
                </a:solidFill>
                <a:latin typeface="Montserrat"/>
                <a:ea typeface="Montserrat"/>
                <a:cs typeface="Montserrat"/>
                <a:sym typeface="Montserrat"/>
              </a:rPr>
              <a:t>  </a:t>
            </a:r>
            <a:endParaRPr sz="2000" dirty="0">
              <a:solidFill>
                <a:srgbClr val="999999"/>
              </a:solidFill>
              <a:latin typeface="Montserrat"/>
              <a:ea typeface="Montserrat"/>
              <a:cs typeface="Montserrat"/>
              <a:sym typeface="Montserrat"/>
            </a:endParaRPr>
          </a:p>
        </p:txBody>
      </p:sp>
    </p:spTree>
    <p:extLst>
      <p:ext uri="{BB962C8B-B14F-4D97-AF65-F5344CB8AC3E}">
        <p14:creationId xmlns:p14="http://schemas.microsoft.com/office/powerpoint/2010/main" val="176586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7" name="Google Shape;777;p59"/>
          <p:cNvPicPr preferRelativeResize="0"/>
          <p:nvPr/>
        </p:nvPicPr>
        <p:blipFill rotWithShape="1">
          <a:blip r:embed="rId3">
            <a:alphaModFix/>
          </a:blip>
          <a:srcRect l="10077" r="6421" b="2469"/>
          <a:stretch/>
        </p:blipFill>
        <p:spPr>
          <a:xfrm rot="-5400000">
            <a:off x="-460230" y="332581"/>
            <a:ext cx="6956767" cy="6094071"/>
          </a:xfrm>
          <a:prstGeom prst="rect">
            <a:avLst/>
          </a:prstGeom>
          <a:noFill/>
          <a:ln>
            <a:noFill/>
          </a:ln>
        </p:spPr>
      </p:pic>
      <p:pic>
        <p:nvPicPr>
          <p:cNvPr id="778" name="Google Shape;778;p59"/>
          <p:cNvPicPr preferRelativeResize="0"/>
          <p:nvPr/>
        </p:nvPicPr>
        <p:blipFill rotWithShape="1">
          <a:blip r:embed="rId4">
            <a:alphaModFix/>
          </a:blip>
          <a:srcRect l="7799" r="6893"/>
          <a:stretch/>
        </p:blipFill>
        <p:spPr>
          <a:xfrm rot="-5400000">
            <a:off x="3865050" y="332583"/>
            <a:ext cx="6956768" cy="6094067"/>
          </a:xfrm>
          <a:prstGeom prst="rect">
            <a:avLst/>
          </a:prstGeom>
          <a:noFill/>
          <a:ln>
            <a:noFill/>
          </a:ln>
        </p:spPr>
      </p:pic>
      <p:pic>
        <p:nvPicPr>
          <p:cNvPr id="779" name="Google Shape;779;p59"/>
          <p:cNvPicPr preferRelativeResize="0"/>
          <p:nvPr/>
        </p:nvPicPr>
        <p:blipFill rotWithShape="1">
          <a:blip r:embed="rId5">
            <a:alphaModFix/>
          </a:blip>
          <a:srcRect l="7637" t="22399" r="5017" b="21287"/>
          <a:stretch/>
        </p:blipFill>
        <p:spPr>
          <a:xfrm rot="-5400000">
            <a:off x="7055534" y="1721533"/>
            <a:ext cx="6956769" cy="33161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MEDIA CAMPAIGN</a:t>
            </a:r>
          </a:p>
        </p:txBody>
      </p:sp>
      <p:sp>
        <p:nvSpPr>
          <p:cNvPr id="3" name="Google Shape;111;p18">
            <a:extLst>
              <a:ext uri="{FF2B5EF4-FFF2-40B4-BE49-F238E27FC236}">
                <a16:creationId xmlns:a16="http://schemas.microsoft.com/office/drawing/2014/main" id="{DDF6789B-6F09-4B29-DAD1-E8107A68A636}"/>
              </a:ext>
            </a:extLst>
          </p:cNvPr>
          <p:cNvSpPr txBox="1"/>
          <p:nvPr/>
        </p:nvSpPr>
        <p:spPr>
          <a:xfrm>
            <a:off x="1602543" y="2391178"/>
            <a:ext cx="10050400" cy="4143600"/>
          </a:xfrm>
          <a:prstGeom prst="rect">
            <a:avLst/>
          </a:prstGeom>
          <a:noFill/>
          <a:ln>
            <a:noFill/>
          </a:ln>
        </p:spPr>
        <p:txBody>
          <a:bodyPr spcFirstLastPara="1" wrap="square" lIns="121900" tIns="121900" rIns="121900" bIns="121900" anchor="t" anchorCtr="0">
            <a:noAutofit/>
          </a:bodyPr>
          <a:lstStyle/>
          <a:p>
            <a:r>
              <a:rPr lang="en" sz="9600" b="1" dirty="0">
                <a:solidFill>
                  <a:srgbClr val="595959"/>
                </a:solidFill>
                <a:latin typeface="Montserrat"/>
                <a:ea typeface="Montserrat"/>
                <a:cs typeface="Montserrat"/>
                <a:sym typeface="Montserrat"/>
              </a:rPr>
              <a:t>251,441,244</a:t>
            </a:r>
          </a:p>
          <a:p>
            <a:endParaRPr lang="en" sz="2000" b="1" dirty="0">
              <a:solidFill>
                <a:srgbClr val="595959"/>
              </a:solidFill>
              <a:latin typeface="Montserrat"/>
              <a:ea typeface="Montserrat"/>
              <a:cs typeface="Montserrat"/>
              <a:sym typeface="Montserrat"/>
            </a:endParaRPr>
          </a:p>
          <a:p>
            <a:r>
              <a:rPr lang="en" sz="4800" b="1" dirty="0">
                <a:solidFill>
                  <a:srgbClr val="595959"/>
                </a:solidFill>
                <a:latin typeface="Montserrat"/>
                <a:ea typeface="Montserrat"/>
                <a:cs typeface="Montserrat"/>
                <a:sym typeface="Montserrat"/>
              </a:rPr>
              <a:t>TOTAL ADVERTISING IMPRESSIONS</a:t>
            </a:r>
            <a:endParaRPr lang="en" sz="4800" b="1" dirty="0">
              <a:solidFill>
                <a:srgbClr val="595959"/>
              </a:solidFill>
              <a:latin typeface="Montserrat"/>
              <a:ea typeface="Montserrat"/>
              <a:cs typeface="Montserrat"/>
            </a:endParaRPr>
          </a:p>
          <a:p>
            <a:endParaRPr lang="en" sz="2000" dirty="0">
              <a:solidFill>
                <a:srgbClr val="999999"/>
              </a:solidFill>
              <a:latin typeface="Montserrat"/>
              <a:ea typeface="Montserrat"/>
              <a:cs typeface="Montserrat"/>
            </a:endParaRPr>
          </a:p>
          <a:p>
            <a:endParaRPr lang="en" sz="2000" dirty="0">
              <a:solidFill>
                <a:srgbClr val="999999"/>
              </a:solidFill>
              <a:latin typeface="Montserrat"/>
              <a:ea typeface="Montserrat"/>
              <a:cs typeface="Montserrat"/>
            </a:endParaRPr>
          </a:p>
          <a:p>
            <a:endParaRPr lang="en" sz="2000" dirty="0">
              <a:solidFill>
                <a:srgbClr val="595959"/>
              </a:solidFill>
              <a:latin typeface="Montserrat"/>
              <a:ea typeface="Montserrat"/>
              <a:cs typeface="Montserrat"/>
            </a:endParaRPr>
          </a:p>
        </p:txBody>
      </p:sp>
    </p:spTree>
    <p:extLst>
      <p:ext uri="{BB962C8B-B14F-4D97-AF65-F5344CB8AC3E}">
        <p14:creationId xmlns:p14="http://schemas.microsoft.com/office/powerpoint/2010/main" val="352981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80" name="Google Shape;80;p15"/>
          <p:cNvSpPr txBox="1"/>
          <p:nvPr/>
        </p:nvSpPr>
        <p:spPr>
          <a:xfrm>
            <a:off x="1143600" y="1727116"/>
            <a:ext cx="11028000" cy="1064000"/>
          </a:xfrm>
          <a:prstGeom prst="rect">
            <a:avLst/>
          </a:prstGeom>
          <a:noFill/>
          <a:ln>
            <a:noFill/>
          </a:ln>
        </p:spPr>
        <p:txBody>
          <a:bodyPr spcFirstLastPara="1" wrap="square" lIns="121900" tIns="121900" rIns="121900" bIns="121900" anchor="t" anchorCtr="0">
            <a:noAutofit/>
          </a:bodyPr>
          <a:lstStyle/>
          <a:p>
            <a:endParaRPr sz="2000" b="1" dirty="0">
              <a:solidFill>
                <a:srgbClr val="999999"/>
              </a:solidFill>
              <a:latin typeface="Montserrat"/>
              <a:ea typeface="Montserrat"/>
              <a:cs typeface="Montserrat"/>
              <a:sym typeface="Montserrat"/>
            </a:endParaRPr>
          </a:p>
          <a:p>
            <a:pPr>
              <a:buClr>
                <a:schemeClr val="dk1"/>
              </a:buClr>
              <a:buSzPts val="1100"/>
            </a:pPr>
            <a:r>
              <a:rPr lang="en" sz="2000" b="1" dirty="0">
                <a:solidFill>
                  <a:srgbClr val="666666"/>
                </a:solidFill>
                <a:latin typeface="Montserrat"/>
                <a:ea typeface="Montserrat"/>
                <a:cs typeface="Montserrat"/>
                <a:sym typeface="Montserrat"/>
              </a:rPr>
              <a:t>July 2023 through June 2024</a:t>
            </a:r>
            <a:endParaRPr sz="2000" b="1" dirty="0">
              <a:solidFill>
                <a:srgbClr val="434343"/>
              </a:solidFill>
              <a:latin typeface="Montserrat"/>
              <a:ea typeface="Montserrat"/>
              <a:cs typeface="Montserrat"/>
              <a:sym typeface="Montserrat"/>
            </a:endParaRPr>
          </a:p>
          <a:p>
            <a:r>
              <a:rPr lang="en" sz="2000" dirty="0">
                <a:solidFill>
                  <a:srgbClr val="999999"/>
                </a:solidFill>
                <a:latin typeface="Montserrat"/>
                <a:ea typeface="Montserrat"/>
                <a:cs typeface="Montserrat"/>
                <a:sym typeface="Montserrat"/>
              </a:rPr>
              <a:t>  </a:t>
            </a:r>
            <a:endParaRPr sz="2000" dirty="0">
              <a:solidFill>
                <a:srgbClr val="999999"/>
              </a:solidFill>
              <a:latin typeface="Montserrat"/>
              <a:ea typeface="Montserrat"/>
              <a:cs typeface="Montserrat"/>
              <a:sym typeface="Montserrat"/>
            </a:endParaRPr>
          </a:p>
        </p:txBody>
      </p:sp>
      <p:sp>
        <p:nvSpPr>
          <p:cNvPr id="81" name="Google Shape;81;p15"/>
          <p:cNvSpPr txBox="1"/>
          <p:nvPr/>
        </p:nvSpPr>
        <p:spPr>
          <a:xfrm>
            <a:off x="2680414" y="5052570"/>
            <a:ext cx="6831172" cy="1846619"/>
          </a:xfrm>
          <a:prstGeom prst="rect">
            <a:avLst/>
          </a:prstGeom>
          <a:noFill/>
          <a:ln>
            <a:noFill/>
          </a:ln>
        </p:spPr>
        <p:txBody>
          <a:bodyPr spcFirstLastPara="1" wrap="square" lIns="121900" tIns="121900" rIns="121900" bIns="121900" anchor="t" anchorCtr="0">
            <a:spAutoFit/>
          </a:bodyPr>
          <a:lstStyle/>
          <a:p>
            <a:r>
              <a:rPr lang="en" sz="2600" dirty="0">
                <a:solidFill>
                  <a:srgbClr val="434343"/>
                </a:solidFill>
                <a:latin typeface="Montserrat"/>
                <a:ea typeface="Montserrat"/>
                <a:cs typeface="Montserrat"/>
                <a:sym typeface="Montserrat"/>
              </a:rPr>
              <a:t>Strong CTR continues to drive traffic </a:t>
            </a:r>
            <a:r>
              <a:rPr lang="en" sz="2600" dirty="0">
                <a:solidFill>
                  <a:srgbClr val="434343"/>
                </a:solidFill>
                <a:latin typeface="Montserrat"/>
                <a:ea typeface="Montserrat"/>
                <a:cs typeface="Montserrat"/>
                <a:sym typeface="Wingdings" panose="05000000000000000000" pitchFamily="2" charset="2"/>
              </a:rPr>
              <a:t></a:t>
            </a:r>
            <a:r>
              <a:rPr lang="en" sz="2600" dirty="0">
                <a:solidFill>
                  <a:srgbClr val="434343"/>
                </a:solidFill>
                <a:latin typeface="Montserrat"/>
                <a:ea typeface="Montserrat"/>
                <a:cs typeface="Montserrat"/>
                <a:sym typeface="Montserrat"/>
              </a:rPr>
              <a:t> </a:t>
            </a:r>
            <a:r>
              <a:rPr lang="en-US" sz="2600" b="1" dirty="0">
                <a:solidFill>
                  <a:srgbClr val="434343"/>
                </a:solidFill>
                <a:latin typeface="Montserrat"/>
                <a:ea typeface="Montserrat"/>
                <a:cs typeface="Montserrat"/>
                <a:sym typeface="Montserrat"/>
              </a:rPr>
              <a:t>2x national average for digital display</a:t>
            </a:r>
            <a:endParaRPr sz="2600" b="1" dirty="0">
              <a:solidFill>
                <a:srgbClr val="434343"/>
              </a:solidFill>
              <a:latin typeface="Montserrat"/>
              <a:ea typeface="Montserrat"/>
              <a:cs typeface="Montserrat"/>
              <a:sym typeface="Montserrat"/>
            </a:endParaRPr>
          </a:p>
          <a:p>
            <a:endParaRPr sz="2600" dirty="0">
              <a:solidFill>
                <a:srgbClr val="434343"/>
              </a:solidFill>
              <a:latin typeface="Montserrat"/>
              <a:ea typeface="Montserrat"/>
              <a:cs typeface="Montserrat"/>
              <a:sym typeface="Montserrat"/>
            </a:endParaRPr>
          </a:p>
          <a:p>
            <a:endParaRPr sz="2600" dirty="0">
              <a:solidFill>
                <a:srgbClr val="434343"/>
              </a:solidFill>
              <a:latin typeface="Montserrat"/>
              <a:ea typeface="Montserrat"/>
              <a:cs typeface="Montserrat"/>
              <a:sym typeface="Montserrat"/>
            </a:endParaRPr>
          </a:p>
        </p:txBody>
      </p:sp>
      <p:sp>
        <p:nvSpPr>
          <p:cNvPr id="82" name="Google Shape;82;p15"/>
          <p:cNvSpPr/>
          <p:nvPr/>
        </p:nvSpPr>
        <p:spPr>
          <a:xfrm>
            <a:off x="0" y="2823184"/>
            <a:ext cx="12192000" cy="19804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
        <p:nvSpPr>
          <p:cNvPr id="83" name="Google Shape;83;p15"/>
          <p:cNvSpPr/>
          <p:nvPr/>
        </p:nvSpPr>
        <p:spPr>
          <a:xfrm>
            <a:off x="4594314" y="2955950"/>
            <a:ext cx="3081528" cy="1682800"/>
          </a:xfrm>
          <a:prstGeom prst="roundRect">
            <a:avLst>
              <a:gd name="adj" fmla="val 16667"/>
            </a:avLst>
          </a:prstGeom>
          <a:solidFill>
            <a:schemeClr val="lt1"/>
          </a:solidFill>
          <a:ln>
            <a:noFill/>
          </a:ln>
          <a:effectLst>
            <a:outerShdw blurRad="57150" dist="19050" dir="5400000" algn="bl" rotWithShape="0">
              <a:srgbClr val="666666">
                <a:alpha val="50000"/>
              </a:srgbClr>
            </a:outerShdw>
          </a:effectLst>
        </p:spPr>
        <p:txBody>
          <a:bodyPr spcFirstLastPara="1" wrap="square" lIns="121900" tIns="121900" rIns="121900" bIns="121900" anchor="ctr" anchorCtr="0">
            <a:noAutofit/>
          </a:bodyPr>
          <a:lstStyle/>
          <a:p>
            <a:endParaRPr sz="2400"/>
          </a:p>
        </p:txBody>
      </p:sp>
      <p:sp>
        <p:nvSpPr>
          <p:cNvPr id="84" name="Google Shape;84;p15"/>
          <p:cNvSpPr/>
          <p:nvPr/>
        </p:nvSpPr>
        <p:spPr>
          <a:xfrm>
            <a:off x="1189457" y="2955950"/>
            <a:ext cx="3077745" cy="1682800"/>
          </a:xfrm>
          <a:prstGeom prst="roundRect">
            <a:avLst>
              <a:gd name="adj" fmla="val 16667"/>
            </a:avLst>
          </a:prstGeom>
          <a:solidFill>
            <a:schemeClr val="lt1"/>
          </a:solidFill>
          <a:ln>
            <a:noFill/>
          </a:ln>
          <a:effectLst>
            <a:outerShdw blurRad="57150" dist="19050" dir="5400000" algn="bl" rotWithShape="0">
              <a:srgbClr val="666666">
                <a:alpha val="50000"/>
              </a:srgbClr>
            </a:outerShdw>
          </a:effectLst>
        </p:spPr>
        <p:txBody>
          <a:bodyPr spcFirstLastPara="1" wrap="square" lIns="121900" tIns="121900" rIns="121900" bIns="121900" anchor="ctr" anchorCtr="0">
            <a:noAutofit/>
          </a:bodyPr>
          <a:lstStyle/>
          <a:p>
            <a:endParaRPr sz="2400"/>
          </a:p>
        </p:txBody>
      </p:sp>
      <p:sp>
        <p:nvSpPr>
          <p:cNvPr id="85" name="Google Shape;85;p15"/>
          <p:cNvSpPr/>
          <p:nvPr/>
        </p:nvSpPr>
        <p:spPr>
          <a:xfrm>
            <a:off x="7999170" y="2955950"/>
            <a:ext cx="3081528" cy="1682800"/>
          </a:xfrm>
          <a:prstGeom prst="roundRect">
            <a:avLst>
              <a:gd name="adj" fmla="val 16667"/>
            </a:avLst>
          </a:prstGeom>
          <a:solidFill>
            <a:schemeClr val="lt1"/>
          </a:solidFill>
          <a:ln>
            <a:noFill/>
          </a:ln>
          <a:effectLst>
            <a:outerShdw blurRad="57150" dist="19050" dir="5400000" algn="bl" rotWithShape="0">
              <a:srgbClr val="666666">
                <a:alpha val="50000"/>
              </a:srgbClr>
            </a:outerShdw>
          </a:effectLst>
        </p:spPr>
        <p:txBody>
          <a:bodyPr spcFirstLastPara="1" wrap="square" lIns="121900" tIns="121900" rIns="121900" bIns="121900" anchor="ctr" anchorCtr="0">
            <a:noAutofit/>
          </a:bodyPr>
          <a:lstStyle/>
          <a:p>
            <a:endParaRPr sz="2400"/>
          </a:p>
        </p:txBody>
      </p:sp>
      <p:sp>
        <p:nvSpPr>
          <p:cNvPr id="86" name="Google Shape;86;p15"/>
          <p:cNvSpPr txBox="1"/>
          <p:nvPr/>
        </p:nvSpPr>
        <p:spPr>
          <a:xfrm>
            <a:off x="1332225" y="3901950"/>
            <a:ext cx="2810000" cy="615513"/>
          </a:xfrm>
          <a:prstGeom prst="rect">
            <a:avLst/>
          </a:prstGeom>
          <a:noFill/>
          <a:ln>
            <a:noFill/>
          </a:ln>
        </p:spPr>
        <p:txBody>
          <a:bodyPr spcFirstLastPara="1" wrap="square" lIns="121900" tIns="121900" rIns="121900" bIns="121900" anchor="t" anchorCtr="0">
            <a:spAutoFit/>
          </a:bodyPr>
          <a:lstStyle/>
          <a:p>
            <a:pPr algn="ctr"/>
            <a:r>
              <a:rPr lang="en-US" sz="2400" dirty="0">
                <a:solidFill>
                  <a:srgbClr val="666666"/>
                </a:solidFill>
                <a:latin typeface="Verdana"/>
                <a:ea typeface="Verdana"/>
                <a:cs typeface="Verdana"/>
                <a:sym typeface="Verdana"/>
              </a:rPr>
              <a:t>V</a:t>
            </a:r>
            <a:r>
              <a:rPr lang="en" sz="2400" dirty="0">
                <a:solidFill>
                  <a:srgbClr val="666666"/>
                </a:solidFill>
                <a:latin typeface="Verdana"/>
                <a:ea typeface="Verdana"/>
                <a:cs typeface="Verdana"/>
                <a:sym typeface="Verdana"/>
              </a:rPr>
              <a:t>isits to website</a:t>
            </a:r>
            <a:endParaRPr sz="2400" dirty="0">
              <a:solidFill>
                <a:srgbClr val="666666"/>
              </a:solidFill>
              <a:latin typeface="Verdana"/>
              <a:ea typeface="Verdana"/>
              <a:cs typeface="Verdana"/>
              <a:sym typeface="Verdana"/>
            </a:endParaRPr>
          </a:p>
        </p:txBody>
      </p:sp>
      <p:sp>
        <p:nvSpPr>
          <p:cNvPr id="87" name="Google Shape;87;p15"/>
          <p:cNvSpPr txBox="1"/>
          <p:nvPr/>
        </p:nvSpPr>
        <p:spPr>
          <a:xfrm>
            <a:off x="4776878" y="3869882"/>
            <a:ext cx="2716400" cy="615513"/>
          </a:xfrm>
          <a:prstGeom prst="rect">
            <a:avLst/>
          </a:prstGeom>
          <a:noFill/>
          <a:ln>
            <a:noFill/>
          </a:ln>
        </p:spPr>
        <p:txBody>
          <a:bodyPr spcFirstLastPara="1" wrap="square" lIns="121900" tIns="121900" rIns="121900" bIns="121900" anchor="t" anchorCtr="0">
            <a:spAutoFit/>
          </a:bodyPr>
          <a:lstStyle/>
          <a:p>
            <a:pPr algn="ctr"/>
            <a:r>
              <a:rPr lang="en" sz="2400" dirty="0">
                <a:solidFill>
                  <a:srgbClr val="666666"/>
                </a:solidFill>
                <a:latin typeface="Verdana"/>
                <a:ea typeface="Verdana"/>
                <a:cs typeface="Verdana"/>
                <a:sym typeface="Verdana"/>
              </a:rPr>
              <a:t>Impressions</a:t>
            </a:r>
            <a:endParaRPr sz="2400" dirty="0">
              <a:solidFill>
                <a:srgbClr val="666666"/>
              </a:solidFill>
              <a:latin typeface="Verdana"/>
              <a:ea typeface="Verdana"/>
              <a:cs typeface="Verdana"/>
              <a:sym typeface="Verdana"/>
            </a:endParaRPr>
          </a:p>
        </p:txBody>
      </p:sp>
      <p:sp>
        <p:nvSpPr>
          <p:cNvPr id="88" name="Google Shape;88;p15"/>
          <p:cNvSpPr txBox="1"/>
          <p:nvPr/>
        </p:nvSpPr>
        <p:spPr>
          <a:xfrm>
            <a:off x="7951531" y="3901950"/>
            <a:ext cx="3210700" cy="615513"/>
          </a:xfrm>
          <a:prstGeom prst="rect">
            <a:avLst/>
          </a:prstGeom>
          <a:noFill/>
          <a:ln>
            <a:noFill/>
          </a:ln>
        </p:spPr>
        <p:txBody>
          <a:bodyPr spcFirstLastPara="1" wrap="square" lIns="121900" tIns="121900" rIns="121900" bIns="121900" anchor="t" anchorCtr="0">
            <a:spAutoFit/>
          </a:bodyPr>
          <a:lstStyle/>
          <a:p>
            <a:pPr algn="ctr"/>
            <a:r>
              <a:rPr lang="en" sz="2400" dirty="0">
                <a:solidFill>
                  <a:srgbClr val="666666"/>
                </a:solidFill>
                <a:latin typeface="Verdana"/>
                <a:ea typeface="Verdana"/>
                <a:cs typeface="Verdana"/>
                <a:sym typeface="Verdana"/>
              </a:rPr>
              <a:t>Click Through Rate</a:t>
            </a:r>
            <a:endParaRPr sz="2400" dirty="0">
              <a:solidFill>
                <a:srgbClr val="666666"/>
              </a:solidFill>
              <a:latin typeface="Verdana"/>
              <a:ea typeface="Verdana"/>
              <a:cs typeface="Verdana"/>
              <a:sym typeface="Verdana"/>
            </a:endParaRPr>
          </a:p>
        </p:txBody>
      </p:sp>
      <p:sp>
        <p:nvSpPr>
          <p:cNvPr id="89" name="Google Shape;89;p15"/>
          <p:cNvSpPr txBox="1"/>
          <p:nvPr/>
        </p:nvSpPr>
        <p:spPr>
          <a:xfrm>
            <a:off x="1425825" y="3142600"/>
            <a:ext cx="2716400" cy="800179"/>
          </a:xfrm>
          <a:prstGeom prst="rect">
            <a:avLst/>
          </a:prstGeom>
          <a:noFill/>
          <a:ln>
            <a:noFill/>
          </a:ln>
        </p:spPr>
        <p:txBody>
          <a:bodyPr spcFirstLastPara="1" wrap="square" lIns="121900" tIns="121900" rIns="121900" bIns="121900" anchor="t" anchorCtr="0">
            <a:spAutoFit/>
          </a:bodyPr>
          <a:lstStyle/>
          <a:p>
            <a:pPr algn="ctr"/>
            <a:r>
              <a:rPr lang="en" sz="3600">
                <a:solidFill>
                  <a:srgbClr val="434343"/>
                </a:solidFill>
                <a:latin typeface="Verdana"/>
                <a:ea typeface="Verdana"/>
                <a:cs typeface="Verdana"/>
                <a:sym typeface="Verdana"/>
              </a:rPr>
              <a:t>57,211</a:t>
            </a:r>
            <a:endParaRPr sz="3600">
              <a:solidFill>
                <a:srgbClr val="434343"/>
              </a:solidFill>
              <a:latin typeface="Verdana"/>
              <a:ea typeface="Verdana"/>
              <a:cs typeface="Verdana"/>
              <a:sym typeface="Verdana"/>
            </a:endParaRPr>
          </a:p>
        </p:txBody>
      </p:sp>
      <p:sp>
        <p:nvSpPr>
          <p:cNvPr id="90" name="Google Shape;90;p15"/>
          <p:cNvSpPr txBox="1"/>
          <p:nvPr/>
        </p:nvSpPr>
        <p:spPr>
          <a:xfrm>
            <a:off x="4792142" y="3163151"/>
            <a:ext cx="2716400" cy="759078"/>
          </a:xfrm>
          <a:prstGeom prst="rect">
            <a:avLst/>
          </a:prstGeom>
          <a:noFill/>
          <a:ln>
            <a:noFill/>
          </a:ln>
        </p:spPr>
        <p:txBody>
          <a:bodyPr spcFirstLastPara="1" wrap="square" lIns="121900" tIns="121900" rIns="121900" bIns="121900" anchor="t" anchorCtr="0">
            <a:spAutoFit/>
          </a:bodyPr>
          <a:lstStyle/>
          <a:p>
            <a:pPr algn="ctr"/>
            <a:r>
              <a:rPr lang="en" sz="3333" dirty="0">
                <a:solidFill>
                  <a:srgbClr val="434343"/>
                </a:solidFill>
                <a:latin typeface="Verdana"/>
                <a:ea typeface="Verdana"/>
                <a:cs typeface="Verdana"/>
                <a:sym typeface="Verdana"/>
              </a:rPr>
              <a:t>31,903,424</a:t>
            </a:r>
            <a:endParaRPr sz="3333" dirty="0">
              <a:solidFill>
                <a:srgbClr val="434343"/>
              </a:solidFill>
              <a:latin typeface="Verdana"/>
              <a:ea typeface="Verdana"/>
              <a:cs typeface="Verdana"/>
              <a:sym typeface="Verdana"/>
            </a:endParaRPr>
          </a:p>
        </p:txBody>
      </p:sp>
      <p:sp>
        <p:nvSpPr>
          <p:cNvPr id="91" name="Google Shape;91;p15"/>
          <p:cNvSpPr txBox="1"/>
          <p:nvPr/>
        </p:nvSpPr>
        <p:spPr>
          <a:xfrm>
            <a:off x="8268742" y="3173625"/>
            <a:ext cx="2716400" cy="800179"/>
          </a:xfrm>
          <a:prstGeom prst="rect">
            <a:avLst/>
          </a:prstGeom>
          <a:noFill/>
          <a:ln>
            <a:noFill/>
          </a:ln>
        </p:spPr>
        <p:txBody>
          <a:bodyPr spcFirstLastPara="1" wrap="square" lIns="121900" tIns="121900" rIns="121900" bIns="121900" anchor="t" anchorCtr="0">
            <a:spAutoFit/>
          </a:bodyPr>
          <a:lstStyle/>
          <a:p>
            <a:pPr algn="ctr"/>
            <a:r>
              <a:rPr lang="en" sz="3600">
                <a:solidFill>
                  <a:srgbClr val="434343"/>
                </a:solidFill>
                <a:latin typeface="Verdana"/>
                <a:ea typeface="Verdana"/>
                <a:cs typeface="Verdana"/>
                <a:sym typeface="Verdana"/>
              </a:rPr>
              <a:t>.18%</a:t>
            </a:r>
            <a:endParaRPr sz="3600">
              <a:solidFill>
                <a:srgbClr val="434343"/>
              </a:solidFill>
              <a:latin typeface="Verdana"/>
              <a:ea typeface="Verdana"/>
              <a:cs typeface="Verdana"/>
              <a:sym typeface="Verdana"/>
            </a:endParaRPr>
          </a:p>
        </p:txBody>
      </p:sp>
      <p:sp>
        <p:nvSpPr>
          <p:cNvPr id="92" name="Google Shape;92;p15"/>
          <p:cNvSpPr txBox="1"/>
          <p:nvPr/>
        </p:nvSpPr>
        <p:spPr>
          <a:xfrm>
            <a:off x="1145938" y="759154"/>
            <a:ext cx="10336161" cy="1446509"/>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5400" b="1" dirty="0">
                <a:solidFill>
                  <a:schemeClr val="tx1">
                    <a:lumMod val="75000"/>
                    <a:lumOff val="25000"/>
                  </a:schemeClr>
                </a:solidFill>
                <a:latin typeface="Montserrat Bold"/>
                <a:ea typeface="Montserrat ExtraBold"/>
                <a:cs typeface="Montserrat ExtraBold"/>
                <a:sym typeface="Montserrat ExtraBold"/>
              </a:rPr>
              <a:t>DIGITAL ADS</a:t>
            </a:r>
            <a:endParaRPr lang="en" sz="5400" b="1" dirty="0">
              <a:solidFill>
                <a:schemeClr val="tx1">
                  <a:lumMod val="75000"/>
                  <a:lumOff val="25000"/>
                </a:schemeClr>
              </a:solidFill>
              <a:latin typeface="Montserrat Bold"/>
              <a:ea typeface="Montserrat ExtraBold"/>
              <a:cs typeface="Montserrat ExtraBold"/>
            </a:endParaRPr>
          </a:p>
          <a:p>
            <a:endParaRPr sz="2400" dirty="0"/>
          </a:p>
        </p:txBody>
      </p:sp>
    </p:spTree>
    <p:extLst>
      <p:ext uri="{BB962C8B-B14F-4D97-AF65-F5344CB8AC3E}">
        <p14:creationId xmlns:p14="http://schemas.microsoft.com/office/powerpoint/2010/main" val="115179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COMMUNITY RESOURCES</a:t>
            </a:r>
          </a:p>
        </p:txBody>
      </p:sp>
      <p:sp>
        <p:nvSpPr>
          <p:cNvPr id="4" name="Content Placeholder 2">
            <a:extLst>
              <a:ext uri="{FF2B5EF4-FFF2-40B4-BE49-F238E27FC236}">
                <a16:creationId xmlns:a16="http://schemas.microsoft.com/office/drawing/2014/main" id="{21767AEB-263D-5EB5-6B04-EB9549558D57}"/>
              </a:ext>
            </a:extLst>
          </p:cNvPr>
          <p:cNvSpPr>
            <a:spLocks noGrp="1"/>
          </p:cNvSpPr>
          <p:nvPr>
            <p:ph sz="half" idx="1"/>
          </p:nvPr>
        </p:nvSpPr>
        <p:spPr>
          <a:xfrm>
            <a:off x="5242995" y="2230757"/>
            <a:ext cx="6343238" cy="3670180"/>
          </a:xfrm>
        </p:spPr>
        <p:txBody>
          <a:bodyPr vert="horz" lIns="0" tIns="45720" rIns="0" bIns="45720" rtlCol="0">
            <a:normAutofit fontScale="92500" lnSpcReduction="10000"/>
          </a:bodyPr>
          <a:lstStyle/>
          <a:p>
            <a:pPr marL="283464" indent="-283464">
              <a:spcAft>
                <a:spcPts val="1200"/>
              </a:spcAft>
              <a:buFont typeface="Arial" panose="020B0604020202020204" pitchFamily="34" charset="0"/>
              <a:buChar char="•"/>
            </a:pPr>
            <a:r>
              <a:rPr lang="en-US" sz="2400" dirty="0">
                <a:latin typeface="Montserrat" pitchFamily="2" charset="77"/>
              </a:rPr>
              <a:t>Developed with community input </a:t>
            </a:r>
          </a:p>
          <a:p>
            <a:pPr marL="283464" indent="-283464">
              <a:spcAft>
                <a:spcPts val="1200"/>
              </a:spcAft>
              <a:buFont typeface="Arial" panose="020B0604020202020204" pitchFamily="34" charset="0"/>
              <a:buChar char="•"/>
            </a:pPr>
            <a:r>
              <a:rPr lang="en-US" sz="2400" dirty="0">
                <a:latin typeface="Montserrat" pitchFamily="2" charset="77"/>
              </a:rPr>
              <a:t>Developed with vendors who identify in communities impacted</a:t>
            </a:r>
          </a:p>
          <a:p>
            <a:pPr marL="283464" indent="-283464">
              <a:spcAft>
                <a:spcPts val="1200"/>
              </a:spcAft>
              <a:buFont typeface="Arial" panose="020B0604020202020204" pitchFamily="34" charset="0"/>
              <a:buChar char="•"/>
            </a:pPr>
            <a:r>
              <a:rPr lang="en-US" sz="2400" dirty="0">
                <a:latin typeface="Montserrat" pitchFamily="2" charset="77"/>
              </a:rPr>
              <a:t>Website includes info on testing, PrEP, and services</a:t>
            </a:r>
          </a:p>
          <a:p>
            <a:pPr marL="283464" indent="-283464">
              <a:spcAft>
                <a:spcPts val="1200"/>
              </a:spcAft>
              <a:buFont typeface="Arial" panose="020B0604020202020204" pitchFamily="34" charset="0"/>
              <a:buChar char="•"/>
            </a:pPr>
            <a:r>
              <a:rPr lang="en-US" sz="2400" dirty="0">
                <a:latin typeface="Montserrat" pitchFamily="2" charset="77"/>
              </a:rPr>
              <a:t>Interactive online map to find resources (provider directory) </a:t>
            </a:r>
          </a:p>
          <a:p>
            <a:pPr marL="283464" indent="-283464">
              <a:spcAft>
                <a:spcPts val="1200"/>
              </a:spcAft>
              <a:buFont typeface="Arial" panose="020B0604020202020204" pitchFamily="34" charset="0"/>
              <a:buChar char="•"/>
            </a:pPr>
            <a:r>
              <a:rPr lang="en-US" sz="2400" dirty="0">
                <a:latin typeface="Montserrat" pitchFamily="2" charset="77"/>
              </a:rPr>
              <a:t>Print materials – brochures, coasters, etc.</a:t>
            </a:r>
          </a:p>
        </p:txBody>
      </p:sp>
      <p:pic>
        <p:nvPicPr>
          <p:cNvPr id="5" name="Picture 4">
            <a:extLst>
              <a:ext uri="{FF2B5EF4-FFF2-40B4-BE49-F238E27FC236}">
                <a16:creationId xmlns:a16="http://schemas.microsoft.com/office/drawing/2014/main" id="{67EF1FB3-1FFC-2E49-8081-8DA377D71B86}"/>
              </a:ext>
            </a:extLst>
          </p:cNvPr>
          <p:cNvPicPr>
            <a:picLocks noChangeAspect="1"/>
          </p:cNvPicPr>
          <p:nvPr/>
        </p:nvPicPr>
        <p:blipFill>
          <a:blip r:embed="rId2"/>
          <a:stretch>
            <a:fillRect/>
          </a:stretch>
        </p:blipFill>
        <p:spPr>
          <a:xfrm>
            <a:off x="876645" y="1865484"/>
            <a:ext cx="3877205" cy="1938602"/>
          </a:xfrm>
          <a:prstGeom prst="rect">
            <a:avLst/>
          </a:prstGeom>
        </p:spPr>
      </p:pic>
      <p:pic>
        <p:nvPicPr>
          <p:cNvPr id="6" name="Picture 5">
            <a:extLst>
              <a:ext uri="{FF2B5EF4-FFF2-40B4-BE49-F238E27FC236}">
                <a16:creationId xmlns:a16="http://schemas.microsoft.com/office/drawing/2014/main" id="{A92E0AAE-1F9F-2FBE-6479-30775129F2D8}"/>
              </a:ext>
            </a:extLst>
          </p:cNvPr>
          <p:cNvPicPr>
            <a:picLocks noChangeAspect="1"/>
          </p:cNvPicPr>
          <p:nvPr/>
        </p:nvPicPr>
        <p:blipFill>
          <a:blip r:embed="rId3"/>
          <a:stretch>
            <a:fillRect/>
          </a:stretch>
        </p:blipFill>
        <p:spPr>
          <a:xfrm>
            <a:off x="605767" y="3892030"/>
            <a:ext cx="4418724" cy="2253548"/>
          </a:xfrm>
          <a:prstGeom prst="rect">
            <a:avLst/>
          </a:prstGeom>
        </p:spPr>
      </p:pic>
    </p:spTree>
    <p:extLst>
      <p:ext uri="{BB962C8B-B14F-4D97-AF65-F5344CB8AC3E}">
        <p14:creationId xmlns:p14="http://schemas.microsoft.com/office/powerpoint/2010/main" val="220888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22C2-FB48-C33D-2173-8C2596160A19}"/>
              </a:ext>
            </a:extLst>
          </p:cNvPr>
          <p:cNvSpPr>
            <a:spLocks noGrp="1"/>
          </p:cNvSpPr>
          <p:nvPr>
            <p:ph type="title"/>
          </p:nvPr>
        </p:nvSpPr>
        <p:spPr>
          <a:xfrm>
            <a:off x="1193532" y="228055"/>
            <a:ext cx="10058400" cy="1450757"/>
          </a:xfrm>
        </p:spPr>
        <p:txBody>
          <a:bodyPr vert="horz" lIns="91440" tIns="45720" rIns="91440" bIns="45720" rtlCol="0" anchor="b">
            <a:normAutofit/>
          </a:bodyPr>
          <a:lstStyle/>
          <a:p>
            <a:r>
              <a:rPr lang="en-US" sz="5400" b="1" dirty="0">
                <a:latin typeface="Montserrat" pitchFamily="2" charset="77"/>
              </a:rPr>
              <a:t>PROVIDER RESOURCES</a:t>
            </a:r>
          </a:p>
        </p:txBody>
      </p:sp>
      <p:sp>
        <p:nvSpPr>
          <p:cNvPr id="6" name="Text Placeholder 5">
            <a:extLst>
              <a:ext uri="{FF2B5EF4-FFF2-40B4-BE49-F238E27FC236}">
                <a16:creationId xmlns:a16="http://schemas.microsoft.com/office/drawing/2014/main" id="{3E1B4ADA-1964-B7C9-4227-966A42A55297}"/>
              </a:ext>
            </a:extLst>
          </p:cNvPr>
          <p:cNvSpPr>
            <a:spLocks/>
          </p:cNvSpPr>
          <p:nvPr/>
        </p:nvSpPr>
        <p:spPr>
          <a:xfrm>
            <a:off x="979531" y="1935263"/>
            <a:ext cx="3363867" cy="850102"/>
          </a:xfrm>
          <a:prstGeom prst="rect">
            <a:avLst/>
          </a:prstGeom>
        </p:spPr>
        <p:txBody>
          <a:bodyPr>
            <a:noAutofit/>
          </a:bodyPr>
          <a:lstStyle/>
          <a:p>
            <a:pPr defTabSz="342900">
              <a:lnSpc>
                <a:spcPct val="90000"/>
              </a:lnSpc>
              <a:spcAft>
                <a:spcPts val="600"/>
              </a:spcAft>
            </a:pPr>
            <a:r>
              <a:rPr lang="en-US" b="1" kern="1200" dirty="0">
                <a:solidFill>
                  <a:schemeClr val="tx1"/>
                </a:solidFill>
                <a:latin typeface="+mn-lt"/>
                <a:ea typeface="+mn-ea"/>
                <a:cs typeface="+mn-cs"/>
              </a:rPr>
              <a:t>HIV Care Options Guide: </a:t>
            </a:r>
            <a:r>
              <a:rPr lang="en-US" kern="1200" dirty="0">
                <a:solidFill>
                  <a:schemeClr val="tx1"/>
                </a:solidFill>
                <a:latin typeface="+mn-lt"/>
                <a:ea typeface="+mn-ea"/>
                <a:cs typeface="+mn-cs"/>
              </a:rPr>
              <a:t>a guide to clinics, providers, and the healthcare coverage they accept</a:t>
            </a:r>
            <a:endParaRPr lang="en-US" dirty="0"/>
          </a:p>
        </p:txBody>
      </p:sp>
      <p:pic>
        <p:nvPicPr>
          <p:cNvPr id="11" name="Content Placeholder 10">
            <a:extLst>
              <a:ext uri="{FF2B5EF4-FFF2-40B4-BE49-F238E27FC236}">
                <a16:creationId xmlns:a16="http://schemas.microsoft.com/office/drawing/2014/main" id="{9D6884CE-F3FC-AAF8-E2E7-4881BD389365}"/>
              </a:ext>
            </a:extLst>
          </p:cNvPr>
          <p:cNvPicPr>
            <a:picLocks noChangeAspect="1"/>
          </p:cNvPicPr>
          <p:nvPr/>
        </p:nvPicPr>
        <p:blipFill>
          <a:blip r:embed="rId2"/>
          <a:stretch>
            <a:fillRect/>
          </a:stretch>
        </p:blipFill>
        <p:spPr>
          <a:xfrm>
            <a:off x="1338634" y="2880417"/>
            <a:ext cx="2493262" cy="3223904"/>
          </a:xfrm>
          <a:prstGeom prst="rect">
            <a:avLst/>
          </a:prstGeom>
        </p:spPr>
      </p:pic>
      <p:sp>
        <p:nvSpPr>
          <p:cNvPr id="8" name="Text Placeholder 7">
            <a:extLst>
              <a:ext uri="{FF2B5EF4-FFF2-40B4-BE49-F238E27FC236}">
                <a16:creationId xmlns:a16="http://schemas.microsoft.com/office/drawing/2014/main" id="{E3002B4C-1330-D970-565D-7BE2D92BA1E8}"/>
              </a:ext>
            </a:extLst>
          </p:cNvPr>
          <p:cNvSpPr>
            <a:spLocks/>
          </p:cNvSpPr>
          <p:nvPr/>
        </p:nvSpPr>
        <p:spPr>
          <a:xfrm>
            <a:off x="8244365" y="1939154"/>
            <a:ext cx="3240063" cy="952453"/>
          </a:xfrm>
          <a:prstGeom prst="rect">
            <a:avLst/>
          </a:prstGeom>
        </p:spPr>
        <p:txBody>
          <a:bodyPr>
            <a:noAutofit/>
          </a:bodyPr>
          <a:lstStyle/>
          <a:p>
            <a:pPr defTabSz="342900">
              <a:lnSpc>
                <a:spcPct val="90000"/>
              </a:lnSpc>
              <a:spcAft>
                <a:spcPts val="600"/>
              </a:spcAft>
            </a:pPr>
            <a:r>
              <a:rPr lang="en-US" b="1" dirty="0"/>
              <a:t>D</a:t>
            </a:r>
            <a:r>
              <a:rPr lang="en-US" b="1" kern="1200" dirty="0">
                <a:solidFill>
                  <a:schemeClr val="tx1"/>
                </a:solidFill>
                <a:latin typeface="+mn-lt"/>
                <a:ea typeface="+mn-ea"/>
                <a:cs typeface="+mn-cs"/>
              </a:rPr>
              <a:t>ear </a:t>
            </a:r>
            <a:r>
              <a:rPr lang="en-US" b="1" dirty="0"/>
              <a:t>C</a:t>
            </a:r>
            <a:r>
              <a:rPr lang="en-US" b="1" kern="1200" dirty="0">
                <a:solidFill>
                  <a:schemeClr val="tx1"/>
                </a:solidFill>
                <a:latin typeface="+mn-lt"/>
                <a:ea typeface="+mn-ea"/>
                <a:cs typeface="+mn-cs"/>
              </a:rPr>
              <a:t>olleague</a:t>
            </a:r>
            <a:r>
              <a:rPr lang="en-US" b="1" dirty="0"/>
              <a:t> letter</a:t>
            </a:r>
            <a:r>
              <a:rPr lang="en-US" b="1" kern="1200" dirty="0">
                <a:solidFill>
                  <a:schemeClr val="tx1"/>
                </a:solidFill>
                <a:latin typeface="+mn-lt"/>
                <a:ea typeface="+mn-ea"/>
                <a:cs typeface="+mn-cs"/>
              </a:rPr>
              <a:t> campaign: </a:t>
            </a:r>
            <a:r>
              <a:rPr lang="en-US" kern="1200" dirty="0">
                <a:solidFill>
                  <a:schemeClr val="tx1"/>
                </a:solidFill>
                <a:latin typeface="+mn-lt"/>
                <a:ea typeface="+mn-ea"/>
                <a:cs typeface="+mn-cs"/>
              </a:rPr>
              <a:t>letter sent to general providers, OB/GYNS, and plasma centers</a:t>
            </a:r>
            <a:endParaRPr lang="en-US" dirty="0"/>
          </a:p>
        </p:txBody>
      </p:sp>
      <p:pic>
        <p:nvPicPr>
          <p:cNvPr id="13" name="Content Placeholder 12">
            <a:extLst>
              <a:ext uri="{FF2B5EF4-FFF2-40B4-BE49-F238E27FC236}">
                <a16:creationId xmlns:a16="http://schemas.microsoft.com/office/drawing/2014/main" id="{5D0574C1-CED2-89D2-5438-4C9683F28DCE}"/>
              </a:ext>
            </a:extLst>
          </p:cNvPr>
          <p:cNvPicPr>
            <a:picLocks noChangeAspect="1"/>
          </p:cNvPicPr>
          <p:nvPr/>
        </p:nvPicPr>
        <p:blipFill>
          <a:blip r:embed="rId3"/>
          <a:stretch>
            <a:fillRect/>
          </a:stretch>
        </p:blipFill>
        <p:spPr>
          <a:xfrm>
            <a:off x="8530069" y="2880721"/>
            <a:ext cx="2493263" cy="3212714"/>
          </a:xfrm>
          <a:prstGeom prst="rect">
            <a:avLst/>
          </a:prstGeom>
        </p:spPr>
      </p:pic>
      <p:pic>
        <p:nvPicPr>
          <p:cNvPr id="3" name="Content Placeholder 5">
            <a:extLst>
              <a:ext uri="{FF2B5EF4-FFF2-40B4-BE49-F238E27FC236}">
                <a16:creationId xmlns:a16="http://schemas.microsoft.com/office/drawing/2014/main" id="{C3F98CE3-9672-A348-EEB9-47213B41E1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20600" y="2902301"/>
            <a:ext cx="2965031" cy="3180135"/>
          </a:xfrm>
          <a:prstGeom prst="rect">
            <a:avLst/>
          </a:prstGeom>
          <a:ln>
            <a:solidFill>
              <a:schemeClr val="tx1"/>
            </a:solidFill>
          </a:ln>
        </p:spPr>
      </p:pic>
      <p:sp>
        <p:nvSpPr>
          <p:cNvPr id="4" name="Text Placeholder 5">
            <a:extLst>
              <a:ext uri="{FF2B5EF4-FFF2-40B4-BE49-F238E27FC236}">
                <a16:creationId xmlns:a16="http://schemas.microsoft.com/office/drawing/2014/main" id="{0B32F0D2-B6C8-EA1C-1662-ADD7562D62A1}"/>
              </a:ext>
            </a:extLst>
          </p:cNvPr>
          <p:cNvSpPr>
            <a:spLocks/>
          </p:cNvSpPr>
          <p:nvPr/>
        </p:nvSpPr>
        <p:spPr>
          <a:xfrm>
            <a:off x="4687941" y="1943044"/>
            <a:ext cx="2965032" cy="850102"/>
          </a:xfrm>
          <a:prstGeom prst="rect">
            <a:avLst/>
          </a:prstGeom>
        </p:spPr>
        <p:txBody>
          <a:bodyPr>
            <a:noAutofit/>
          </a:bodyPr>
          <a:lstStyle/>
          <a:p>
            <a:pPr defTabSz="342900">
              <a:lnSpc>
                <a:spcPct val="90000"/>
              </a:lnSpc>
              <a:spcAft>
                <a:spcPts val="600"/>
              </a:spcAft>
            </a:pPr>
            <a:r>
              <a:rPr lang="en-US" b="1" kern="1200" dirty="0">
                <a:solidFill>
                  <a:schemeClr val="tx1"/>
                </a:solidFill>
                <a:latin typeface="+mn-lt"/>
                <a:ea typeface="+mn-ea"/>
                <a:cs typeface="+mn-cs"/>
              </a:rPr>
              <a:t>PrEP Toolkit: </a:t>
            </a:r>
            <a:r>
              <a:rPr lang="en-US" kern="1200" dirty="0">
                <a:solidFill>
                  <a:schemeClr val="tx1"/>
                </a:solidFill>
                <a:latin typeface="+mn-lt"/>
                <a:ea typeface="+mn-ea"/>
                <a:cs typeface="+mn-cs"/>
              </a:rPr>
              <a:t>guide on how to prescribe PrEP</a:t>
            </a:r>
            <a:endParaRPr lang="en-US" dirty="0"/>
          </a:p>
        </p:txBody>
      </p:sp>
    </p:spTree>
    <p:extLst>
      <p:ext uri="{BB962C8B-B14F-4D97-AF65-F5344CB8AC3E}">
        <p14:creationId xmlns:p14="http://schemas.microsoft.com/office/powerpoint/2010/main" val="209644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738E-695C-B5E1-8F9F-6DC07A50C6C1}"/>
              </a:ext>
            </a:extLst>
          </p:cNvPr>
          <p:cNvSpPr>
            <a:spLocks noGrp="1"/>
          </p:cNvSpPr>
          <p:nvPr>
            <p:ph type="title"/>
          </p:nvPr>
        </p:nvSpPr>
        <p:spPr/>
        <p:txBody>
          <a:bodyPr>
            <a:normAutofit/>
          </a:bodyPr>
          <a:lstStyle/>
          <a:p>
            <a:r>
              <a:rPr lang="en-US" sz="5400" b="1" dirty="0">
                <a:latin typeface="Montserrat" panose="00000500000000000000" pitchFamily="2" charset="0"/>
              </a:rPr>
              <a:t>OUTLINE</a:t>
            </a:r>
            <a:endParaRPr lang="en-US" sz="5400" dirty="0"/>
          </a:p>
        </p:txBody>
      </p:sp>
      <p:sp>
        <p:nvSpPr>
          <p:cNvPr id="3" name="Content Placeholder 2">
            <a:extLst>
              <a:ext uri="{FF2B5EF4-FFF2-40B4-BE49-F238E27FC236}">
                <a16:creationId xmlns:a16="http://schemas.microsoft.com/office/drawing/2014/main" id="{EB4E015E-DC5E-16BF-E5E5-E457414584A4}"/>
              </a:ext>
            </a:extLst>
          </p:cNvPr>
          <p:cNvSpPr>
            <a:spLocks noGrp="1"/>
          </p:cNvSpPr>
          <p:nvPr>
            <p:ph idx="1"/>
          </p:nvPr>
        </p:nvSpPr>
        <p:spPr>
          <a:xfrm>
            <a:off x="1097280" y="2030791"/>
            <a:ext cx="10058400" cy="4023360"/>
          </a:xfrm>
        </p:spPr>
        <p:txBody>
          <a:bodyPr>
            <a:norm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AIDS Free Pittsburgh</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The Issue</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The Proposal</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The Logistics</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Why JHF</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Summary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Questions </a:t>
            </a:r>
            <a:endParaRPr lang="en-US" sz="2400" dirty="0"/>
          </a:p>
        </p:txBody>
      </p:sp>
    </p:spTree>
    <p:extLst>
      <p:ext uri="{BB962C8B-B14F-4D97-AF65-F5344CB8AC3E}">
        <p14:creationId xmlns:p14="http://schemas.microsoft.com/office/powerpoint/2010/main" val="951282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6661D-EF3B-D7E4-0D68-2032183A8209}"/>
              </a:ext>
            </a:extLst>
          </p:cNvPr>
          <p:cNvSpPr>
            <a:spLocks noGrp="1"/>
          </p:cNvSpPr>
          <p:nvPr>
            <p:ph type="title"/>
          </p:nvPr>
        </p:nvSpPr>
        <p:spPr/>
        <p:txBody>
          <a:bodyPr>
            <a:normAutofit/>
          </a:bodyPr>
          <a:lstStyle/>
          <a:p>
            <a:r>
              <a:rPr lang="en-US" sz="5400" b="1" dirty="0">
                <a:latin typeface="Montserrat" panose="00000500000000000000" pitchFamily="2" charset="0"/>
              </a:rPr>
              <a:t>RAPID LINKAGE TO CARE </a:t>
            </a:r>
          </a:p>
        </p:txBody>
      </p:sp>
      <p:sp>
        <p:nvSpPr>
          <p:cNvPr id="7" name="TextBox 6">
            <a:extLst>
              <a:ext uri="{FF2B5EF4-FFF2-40B4-BE49-F238E27FC236}">
                <a16:creationId xmlns:a16="http://schemas.microsoft.com/office/drawing/2014/main" id="{3C88CA90-388F-256F-4F24-6F4454A299A3}"/>
              </a:ext>
            </a:extLst>
          </p:cNvPr>
          <p:cNvSpPr txBox="1"/>
          <p:nvPr/>
        </p:nvSpPr>
        <p:spPr>
          <a:xfrm>
            <a:off x="1002958" y="2141224"/>
            <a:ext cx="6671472" cy="3862596"/>
          </a:xfrm>
          <a:prstGeom prst="rect">
            <a:avLst/>
          </a:prstGeom>
          <a:noFill/>
        </p:spPr>
        <p:txBody>
          <a:bodyPr wrap="square" rtlCol="0">
            <a:spAutoFit/>
          </a:bodyPr>
          <a:lstStyle/>
          <a:p>
            <a:pPr marL="285750" marR="0" lvl="0" indent="-285750" algn="l" defTabSz="914400" rtl="0" eaLnBrk="1" fontAlgn="auto" latinLnBrk="0" hangingPunct="1">
              <a:lnSpc>
                <a:spcPct val="90000"/>
              </a:lnSpc>
              <a:spcAft>
                <a:spcPts val="24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HIV primary care clinics have protocols to expedite linkage to care for those newly diagnosed </a:t>
            </a:r>
          </a:p>
          <a:p>
            <a:pPr marL="285750" marR="0" lvl="0" indent="-285750" algn="l" defTabSz="914400" rtl="0" eaLnBrk="1" fontAlgn="auto" latinLnBrk="0" hangingPunct="1">
              <a:lnSpc>
                <a:spcPct val="90000"/>
              </a:lnSpc>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Dedicated phone numbers for RAPID referrals</a:t>
            </a:r>
          </a:p>
          <a:p>
            <a:pPr marL="742950" lvl="1" indent="-285750" defTabSz="914400">
              <a:lnSpc>
                <a:spcPct val="90000"/>
              </a:lnSpc>
              <a:buClr>
                <a:srgbClr val="D34817"/>
              </a:buClr>
              <a:buFont typeface="Arial" panose="020B0604020202020204" pitchFamily="34" charset="0"/>
              <a:buChar char="•"/>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Bypass central scheduling</a:t>
            </a:r>
          </a:p>
          <a:p>
            <a:pPr marL="742950" lvl="1" indent="-285750" defTabSz="914400">
              <a:lnSpc>
                <a:spcPct val="90000"/>
              </a:lnSpc>
              <a:spcAft>
                <a:spcPts val="18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Included in Care Options Guide</a:t>
            </a:r>
            <a:endPar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endParaRPr>
          </a:p>
          <a:p>
            <a:pPr marL="171450" marR="0" lvl="0" indent="-1714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Content Placeholder 10">
            <a:extLst>
              <a:ext uri="{FF2B5EF4-FFF2-40B4-BE49-F238E27FC236}">
                <a16:creationId xmlns:a16="http://schemas.microsoft.com/office/drawing/2014/main" id="{0731B42B-6264-C625-A4B3-5A04874685B4}"/>
              </a:ext>
            </a:extLst>
          </p:cNvPr>
          <p:cNvPicPr>
            <a:picLocks noChangeAspect="1"/>
          </p:cNvPicPr>
          <p:nvPr/>
        </p:nvPicPr>
        <p:blipFill>
          <a:blip r:embed="rId2"/>
          <a:stretch>
            <a:fillRect/>
          </a:stretch>
        </p:blipFill>
        <p:spPr>
          <a:xfrm>
            <a:off x="7912901" y="2075909"/>
            <a:ext cx="3025065" cy="3911550"/>
          </a:xfrm>
          <a:prstGeom prst="rect">
            <a:avLst/>
          </a:prstGeom>
        </p:spPr>
      </p:pic>
    </p:spTree>
    <p:extLst>
      <p:ext uri="{BB962C8B-B14F-4D97-AF65-F5344CB8AC3E}">
        <p14:creationId xmlns:p14="http://schemas.microsoft.com/office/powerpoint/2010/main" val="355072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22C2-FB48-C33D-2173-8C2596160A19}"/>
              </a:ext>
            </a:extLst>
          </p:cNvPr>
          <p:cNvSpPr>
            <a:spLocks noGrp="1"/>
          </p:cNvSpPr>
          <p:nvPr>
            <p:ph type="title"/>
          </p:nvPr>
        </p:nvSpPr>
        <p:spPr>
          <a:xfrm>
            <a:off x="1193532" y="228055"/>
            <a:ext cx="10058400" cy="1450757"/>
          </a:xfrm>
        </p:spPr>
        <p:txBody>
          <a:bodyPr vert="horz" lIns="91440" tIns="45720" rIns="91440" bIns="45720" rtlCol="0" anchor="b">
            <a:normAutofit/>
          </a:bodyPr>
          <a:lstStyle/>
          <a:p>
            <a:r>
              <a:rPr lang="en-US" sz="5400" b="1" dirty="0">
                <a:latin typeface="Montserrat" pitchFamily="2" charset="77"/>
              </a:rPr>
              <a:t>EVENTS</a:t>
            </a:r>
          </a:p>
        </p:txBody>
      </p:sp>
      <p:pic>
        <p:nvPicPr>
          <p:cNvPr id="5" name="Picture 2">
            <a:extLst>
              <a:ext uri="{FF2B5EF4-FFF2-40B4-BE49-F238E27FC236}">
                <a16:creationId xmlns:a16="http://schemas.microsoft.com/office/drawing/2014/main" id="{25A68759-114D-9857-28DC-DC87AA81F31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p:blipFill>
        <p:spPr bwMode="auto">
          <a:xfrm>
            <a:off x="616782" y="1951446"/>
            <a:ext cx="3405921" cy="2838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A0F0777-7273-AEB2-1CA8-3E082F2225B4}"/>
              </a:ext>
            </a:extLst>
          </p:cNvPr>
          <p:cNvPicPr>
            <a:picLocks noChangeAspect="1"/>
          </p:cNvPicPr>
          <p:nvPr/>
        </p:nvPicPr>
        <p:blipFill>
          <a:blip r:embed="rId3"/>
          <a:stretch>
            <a:fillRect/>
          </a:stretch>
        </p:blipFill>
        <p:spPr>
          <a:xfrm>
            <a:off x="3271834" y="3761135"/>
            <a:ext cx="1683772" cy="2476136"/>
          </a:xfrm>
          <a:prstGeom prst="rect">
            <a:avLst/>
          </a:prstGeom>
        </p:spPr>
      </p:pic>
      <p:sp>
        <p:nvSpPr>
          <p:cNvPr id="9" name="TextBox 8">
            <a:extLst>
              <a:ext uri="{FF2B5EF4-FFF2-40B4-BE49-F238E27FC236}">
                <a16:creationId xmlns:a16="http://schemas.microsoft.com/office/drawing/2014/main" id="{541CFDE8-E30B-0EEE-CD6B-AFE60C00ED12}"/>
              </a:ext>
            </a:extLst>
          </p:cNvPr>
          <p:cNvSpPr txBox="1"/>
          <p:nvPr/>
        </p:nvSpPr>
        <p:spPr>
          <a:xfrm>
            <a:off x="5135455" y="1951446"/>
            <a:ext cx="6526848" cy="4555093"/>
          </a:xfrm>
          <a:prstGeom prst="rect">
            <a:avLst/>
          </a:prstGeom>
          <a:noFill/>
        </p:spPr>
        <p:txBody>
          <a:bodyPr wrap="square" lIns="91440" tIns="45720" rIns="91440" bIns="45720" rtlCol="0" anchor="t">
            <a:spAutoFit/>
          </a:bodyPr>
          <a:lstStyle/>
          <a:p>
            <a:pPr marL="285750" indent="-285750" defTabSz="914400">
              <a:lnSpc>
                <a:spcPct val="90000"/>
              </a:lnSpc>
              <a:spcAft>
                <a:spcPts val="600"/>
              </a:spcAft>
              <a:buClr>
                <a:schemeClr val="accent1"/>
              </a:buClr>
              <a:buFont typeface="Arial" panose="020B0604020202020204" pitchFamily="34" charset="0"/>
              <a:buChar char="•"/>
            </a:pPr>
            <a:r>
              <a:rPr lang="en-US" sz="2400" b="1" dirty="0">
                <a:solidFill>
                  <a:schemeClr val="tx1">
                    <a:lumMod val="75000"/>
                    <a:lumOff val="25000"/>
                  </a:schemeClr>
                </a:solidFill>
                <a:latin typeface="Montserrat" panose="00000500000000000000" pitchFamily="2" charset="0"/>
              </a:rPr>
              <a:t>Too Hot for July: </a:t>
            </a:r>
            <a:r>
              <a:rPr lang="en-US" sz="2400" dirty="0">
                <a:solidFill>
                  <a:schemeClr val="tx1">
                    <a:lumMod val="75000"/>
                    <a:lumOff val="25000"/>
                  </a:schemeClr>
                </a:solidFill>
                <a:latin typeface="Montserrat" panose="00000500000000000000" pitchFamily="2" charset="0"/>
              </a:rPr>
              <a:t>HIV Awareness event celebrating advancements in prevention and treatment </a:t>
            </a:r>
          </a:p>
          <a:p>
            <a:pPr marL="742950" lvl="1" indent="-285750" defTabSz="914400">
              <a:lnSpc>
                <a:spcPct val="90000"/>
              </a:lnSpc>
              <a:spcAft>
                <a:spcPts val="6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Free public block party </a:t>
            </a:r>
          </a:p>
          <a:p>
            <a:pPr marL="742950" lvl="1" indent="-285750" defTabSz="914400">
              <a:lnSpc>
                <a:spcPct val="90000"/>
              </a:lnSpc>
              <a:spcAft>
                <a:spcPts val="6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6 annual events </a:t>
            </a:r>
          </a:p>
          <a:p>
            <a:pPr marL="742950" lvl="1" indent="-285750" defTabSz="914400">
              <a:lnSpc>
                <a:spcPct val="90000"/>
              </a:lnSpc>
              <a:spcAft>
                <a:spcPts val="6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&gt;1,500 people in 2024 </a:t>
            </a:r>
          </a:p>
          <a:p>
            <a:pPr marL="742950" lvl="1" indent="-285750" defTabSz="914400">
              <a:lnSpc>
                <a:spcPct val="90000"/>
              </a:lnSpc>
              <a:spcAft>
                <a:spcPts val="18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Free HIV and STI testing, information from collaborative members, and performances</a:t>
            </a:r>
          </a:p>
          <a:p>
            <a:pPr marL="285750" indent="-285750" defTabSz="914400">
              <a:lnSpc>
                <a:spcPct val="90000"/>
              </a:lnSpc>
              <a:spcAft>
                <a:spcPts val="600"/>
              </a:spcAft>
              <a:buClr>
                <a:schemeClr val="accent1"/>
              </a:buClr>
              <a:buFont typeface="Arial" panose="020B0604020202020204" pitchFamily="34" charset="0"/>
              <a:buChar char="•"/>
            </a:pPr>
            <a:r>
              <a:rPr lang="en-US" sz="2400" b="1">
                <a:solidFill>
                  <a:schemeClr val="tx1">
                    <a:lumMod val="75000"/>
                    <a:lumOff val="25000"/>
                  </a:schemeClr>
                </a:solidFill>
                <a:latin typeface="Montserrat"/>
              </a:rPr>
              <a:t>World AIDS Day events</a:t>
            </a:r>
          </a:p>
          <a:p>
            <a:pPr marL="742950" lvl="1" indent="-285750" defTabSz="914400">
              <a:lnSpc>
                <a:spcPct val="90000"/>
              </a:lnSpc>
              <a:spcAft>
                <a:spcPts val="6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Over 130 people in 2023</a:t>
            </a:r>
            <a:endParaRPr lang="en-US" sz="2000" i="1" dirty="0">
              <a:solidFill>
                <a:schemeClr val="tx1">
                  <a:lumMod val="75000"/>
                  <a:lumOff val="25000"/>
                </a:schemeClr>
              </a:solidFill>
              <a:latin typeface="Montserrat" panose="00000500000000000000" pitchFamily="2" charset="0"/>
            </a:endParaRPr>
          </a:p>
          <a:p>
            <a:pPr marL="285750" indent="-285750" defTabSz="914400">
              <a:lnSpc>
                <a:spcPct val="90000"/>
              </a:lnSpc>
              <a:spcAft>
                <a:spcPts val="600"/>
              </a:spcAft>
              <a:buClr>
                <a:schemeClr val="accent1"/>
              </a:buClr>
              <a:buFont typeface="Arial" panose="020B0604020202020204" pitchFamily="34" charset="0"/>
              <a:buChar char="•"/>
            </a:pPr>
            <a:endParaRPr lang="en-US" sz="2400" i="1" dirty="0">
              <a:solidFill>
                <a:schemeClr val="tx1">
                  <a:lumMod val="75000"/>
                  <a:lumOff val="25000"/>
                </a:schemeClr>
              </a:solidFill>
              <a:latin typeface="Montserrat" panose="00000500000000000000" pitchFamily="2" charset="0"/>
            </a:endParaRPr>
          </a:p>
          <a:p>
            <a:pPr marL="285750" indent="-285750">
              <a:buFont typeface="Arial" panose="020B0604020202020204" pitchFamily="34" charset="0"/>
              <a:buChar char="•"/>
            </a:pPr>
            <a:endParaRPr lang="en-US" sz="2400" dirty="0">
              <a:latin typeface="Montserrat" panose="00000500000000000000" pitchFamily="2" charset="0"/>
            </a:endParaRPr>
          </a:p>
        </p:txBody>
      </p:sp>
    </p:spTree>
    <p:extLst>
      <p:ext uri="{BB962C8B-B14F-4D97-AF65-F5344CB8AC3E}">
        <p14:creationId xmlns:p14="http://schemas.microsoft.com/office/powerpoint/2010/main" val="187914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69C0-4393-52E3-54DD-EFE35E94E956}"/>
              </a:ext>
            </a:extLst>
          </p:cNvPr>
          <p:cNvSpPr>
            <a:spLocks noGrp="1"/>
          </p:cNvSpPr>
          <p:nvPr>
            <p:ph type="title"/>
          </p:nvPr>
        </p:nvSpPr>
        <p:spPr/>
        <p:txBody>
          <a:bodyPr>
            <a:normAutofit/>
          </a:bodyPr>
          <a:lstStyle/>
          <a:p>
            <a:r>
              <a:rPr lang="en-US" sz="5400" b="1" dirty="0">
                <a:latin typeface="Montserrat" panose="00000500000000000000" pitchFamily="2" charset="0"/>
              </a:rPr>
              <a:t>SPECIAL PROJECTS</a:t>
            </a:r>
          </a:p>
        </p:txBody>
      </p:sp>
      <p:pic>
        <p:nvPicPr>
          <p:cNvPr id="7" name="Picture 6" descr="A picture containing text, person&#10;&#10;Description automatically generated">
            <a:extLst>
              <a:ext uri="{FF2B5EF4-FFF2-40B4-BE49-F238E27FC236}">
                <a16:creationId xmlns:a16="http://schemas.microsoft.com/office/drawing/2014/main" id="{C113BE81-7D05-27E8-6B4B-69D3399AFD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6856" y="1938474"/>
            <a:ext cx="3279486" cy="2459615"/>
          </a:xfrm>
          <a:prstGeom prst="rect">
            <a:avLst/>
          </a:prstGeom>
        </p:spPr>
      </p:pic>
      <p:pic>
        <p:nvPicPr>
          <p:cNvPr id="8" name="Picture 7" descr="A picture containing person, indoor, person&#10;&#10;Description automatically generated">
            <a:extLst>
              <a:ext uri="{FF2B5EF4-FFF2-40B4-BE49-F238E27FC236}">
                <a16:creationId xmlns:a16="http://schemas.microsoft.com/office/drawing/2014/main" id="{C451F950-D600-741E-C571-EF98134F50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0457" y="4261160"/>
            <a:ext cx="2894978" cy="1929985"/>
          </a:xfrm>
          <a:prstGeom prst="rect">
            <a:avLst/>
          </a:prstGeom>
        </p:spPr>
      </p:pic>
      <p:sp>
        <p:nvSpPr>
          <p:cNvPr id="9" name="TextBox 8">
            <a:extLst>
              <a:ext uri="{FF2B5EF4-FFF2-40B4-BE49-F238E27FC236}">
                <a16:creationId xmlns:a16="http://schemas.microsoft.com/office/drawing/2014/main" id="{8BDE6C03-8275-8868-7820-9C919E45F6CF}"/>
              </a:ext>
            </a:extLst>
          </p:cNvPr>
          <p:cNvSpPr txBox="1"/>
          <p:nvPr/>
        </p:nvSpPr>
        <p:spPr>
          <a:xfrm>
            <a:off x="793746" y="2279845"/>
            <a:ext cx="6804483" cy="3197798"/>
          </a:xfrm>
          <a:prstGeom prst="rect">
            <a:avLst/>
          </a:prstGeom>
          <a:noFill/>
        </p:spPr>
        <p:txBody>
          <a:bodyPr wrap="square" rtlCol="0">
            <a:spAutoFit/>
          </a:bodyPr>
          <a:lstStyle/>
          <a:p>
            <a:pPr marL="285750" marR="0" lvl="0" indent="-285750" algn="l" defTabSz="914400" rtl="0" eaLnBrk="1" fontAlgn="auto" latinLnBrk="0" hangingPunct="1">
              <a:lnSpc>
                <a:spcPct val="90000"/>
              </a:lnSpc>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HIV Testing Grants</a:t>
            </a:r>
            <a:endPar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endParaRPr>
          </a:p>
          <a:p>
            <a:pPr marL="742950" lvl="1" indent="-285750" defTabSz="914400">
              <a:lnSpc>
                <a:spcPct val="90000"/>
              </a:lnSpc>
              <a:buClr>
                <a:srgbClr val="D34817"/>
              </a:buClr>
              <a:buFont typeface="Arial" panose="020B0604020202020204" pitchFamily="34" charset="0"/>
              <a:buChar char="•"/>
              <a:defRPr/>
            </a:pPr>
            <a:r>
              <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$125,000 two-year grant from Highmark Foundation </a:t>
            </a:r>
          </a:p>
          <a:p>
            <a:pPr marL="742950" lvl="1" indent="-285750" defTabSz="914400">
              <a:lnSpc>
                <a:spcPct val="90000"/>
              </a:lnSpc>
              <a:buClr>
                <a:srgbClr val="D34817"/>
              </a:buClr>
              <a:buFont typeface="Arial" panose="020B0604020202020204" pitchFamily="34" charset="0"/>
              <a:buChar char="•"/>
              <a:defRPr/>
            </a:pPr>
            <a:r>
              <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Aim: normalize HIV testing through community outreach campaigns &amp; mini grants</a:t>
            </a:r>
          </a:p>
          <a:p>
            <a:pPr marL="742950" lvl="1" indent="-285750" defTabSz="914400">
              <a:lnSpc>
                <a:spcPct val="90000"/>
              </a:lnSpc>
              <a:spcAft>
                <a:spcPts val="2400"/>
              </a:spcAft>
              <a:buClr>
                <a:srgbClr val="D34817"/>
              </a:buClr>
              <a:buFont typeface="Arial" panose="020B0604020202020204" pitchFamily="34" charset="0"/>
              <a:buChar char="•"/>
              <a:defRPr/>
            </a:pPr>
            <a:r>
              <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Focus on priority populations more likely to be diagnosed late</a:t>
            </a:r>
          </a:p>
          <a:p>
            <a:pPr marL="285750" indent="-285750" defTabSz="914400">
              <a:lnSpc>
                <a:spcPct val="90000"/>
              </a:lnSpc>
              <a:spcAft>
                <a:spcPts val="1800"/>
              </a:spcAft>
              <a:buClr>
                <a:srgbClr val="D34817"/>
              </a:buClr>
              <a:buFont typeface="Arial" panose="020B0604020202020204" pitchFamily="34" charset="0"/>
              <a:buChar char="•"/>
              <a:defRPr/>
            </a:pPr>
            <a:r>
              <a:rPr lang="en-US" sz="2400" dirty="0">
                <a:solidFill>
                  <a:prstClr val="black">
                    <a:lumMod val="75000"/>
                    <a:lumOff val="25000"/>
                  </a:prstClr>
                </a:solidFill>
                <a:latin typeface="Montserrat" pitchFamily="2" charset="77"/>
              </a:rPr>
              <a:t>Part of Fast-Track Network </a:t>
            </a:r>
            <a:endPar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295834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22C2-FB48-C33D-2173-8C2596160A19}"/>
              </a:ext>
            </a:extLst>
          </p:cNvPr>
          <p:cNvSpPr>
            <a:spLocks noGrp="1"/>
          </p:cNvSpPr>
          <p:nvPr>
            <p:ph type="title"/>
          </p:nvPr>
        </p:nvSpPr>
        <p:spPr>
          <a:xfrm>
            <a:off x="1193532" y="228055"/>
            <a:ext cx="10058400" cy="1450757"/>
          </a:xfrm>
        </p:spPr>
        <p:txBody>
          <a:bodyPr vert="horz" lIns="91440" tIns="45720" rIns="91440" bIns="45720" rtlCol="0" anchor="b">
            <a:normAutofit/>
          </a:bodyPr>
          <a:lstStyle/>
          <a:p>
            <a:r>
              <a:rPr lang="en-US" sz="5400" b="1" dirty="0">
                <a:latin typeface="Montserrat" pitchFamily="2" charset="77"/>
              </a:rPr>
              <a:t>EVALUATION</a:t>
            </a:r>
          </a:p>
        </p:txBody>
      </p:sp>
      <p:sp>
        <p:nvSpPr>
          <p:cNvPr id="5" name="TextBox 4">
            <a:extLst>
              <a:ext uri="{FF2B5EF4-FFF2-40B4-BE49-F238E27FC236}">
                <a16:creationId xmlns:a16="http://schemas.microsoft.com/office/drawing/2014/main" id="{1DECBFCA-0507-A13D-D6BE-FAC4AB971E90}"/>
              </a:ext>
            </a:extLst>
          </p:cNvPr>
          <p:cNvSpPr txBox="1"/>
          <p:nvPr/>
        </p:nvSpPr>
        <p:spPr>
          <a:xfrm>
            <a:off x="1052018" y="1990514"/>
            <a:ext cx="5626443" cy="519988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Partner with county/state health dept. to track new diagnoses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Partner with local health plans to track PrEP uptake, ART prescriptions, viral load testing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Partner with local clinics for RAPID data and other metrics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Community surveys (e.g.,</a:t>
            </a:r>
            <a:r>
              <a:rPr kumimoji="0" lang="en-US" sz="2400" b="0" i="0" u="none" strike="noStrike" kern="1200" cap="none" spc="0" normalizeH="0" noProof="0" dirty="0">
                <a:ln>
                  <a:noFill/>
                </a:ln>
                <a:solidFill>
                  <a:prstClr val="black">
                    <a:lumMod val="75000"/>
                    <a:lumOff val="25000"/>
                  </a:prstClr>
                </a:solidFill>
                <a:effectLst/>
                <a:uLnTx/>
                <a:uFillTx/>
                <a:latin typeface="Montserrat" pitchFamily="2" charset="77"/>
                <a:ea typeface="+mn-ea"/>
                <a:cs typeface="+mn-cs"/>
              </a:rPr>
              <a:t> PrEP Awareness Survey)</a:t>
            </a:r>
            <a:endPar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endParaRP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Goal: compile data for partners </a:t>
            </a:r>
          </a:p>
          <a:p>
            <a:pPr marL="171450" marR="0" lvl="0" indent="-1714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FA5BE193-59FD-81D0-459D-4137DCCDC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4133" y="2099457"/>
            <a:ext cx="4660667" cy="3782517"/>
          </a:xfrm>
          <a:prstGeom prst="rect">
            <a:avLst/>
          </a:prstGeom>
        </p:spPr>
      </p:pic>
    </p:spTree>
    <p:extLst>
      <p:ext uri="{BB962C8B-B14F-4D97-AF65-F5344CB8AC3E}">
        <p14:creationId xmlns:p14="http://schemas.microsoft.com/office/powerpoint/2010/main" val="3825923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BD72DD1-FA56-B1FB-76BE-A96F8C369D86}"/>
              </a:ext>
            </a:extLst>
          </p:cNvPr>
          <p:cNvSpPr txBox="1">
            <a:spLocks/>
          </p:cNvSpPr>
          <p:nvPr/>
        </p:nvSpPr>
        <p:spPr>
          <a:xfrm>
            <a:off x="1148443" y="3279205"/>
            <a:ext cx="9895114" cy="1143000"/>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pPr>
            <a:r>
              <a:rPr lang="en-US" sz="20000" b="1" dirty="0">
                <a:solidFill>
                  <a:srgbClr val="4C3F49"/>
                </a:solidFill>
                <a:latin typeface="Montserrat" pitchFamily="2" charset="77"/>
                <a:ea typeface="Times New Roman" panose="02020603050405020304" pitchFamily="18" charset="0"/>
              </a:rPr>
              <a:t>THE ISSUE</a:t>
            </a:r>
            <a:endParaRPr lang="en-US" dirty="0">
              <a:latin typeface="Montserrat" pitchFamily="2" charset="77"/>
            </a:endParaRPr>
          </a:p>
        </p:txBody>
      </p:sp>
    </p:spTree>
    <p:extLst>
      <p:ext uri="{BB962C8B-B14F-4D97-AF65-F5344CB8AC3E}">
        <p14:creationId xmlns:p14="http://schemas.microsoft.com/office/powerpoint/2010/main" val="142759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CURRENT STATE OF THE EPIDEMIC</a:t>
            </a:r>
          </a:p>
        </p:txBody>
      </p:sp>
      <p:sp>
        <p:nvSpPr>
          <p:cNvPr id="11" name="TextBox 10">
            <a:extLst>
              <a:ext uri="{FF2B5EF4-FFF2-40B4-BE49-F238E27FC236}">
                <a16:creationId xmlns:a16="http://schemas.microsoft.com/office/drawing/2014/main" id="{A3719FF2-846F-5C8E-82EE-33406C604A85}"/>
              </a:ext>
            </a:extLst>
          </p:cNvPr>
          <p:cNvSpPr txBox="1"/>
          <p:nvPr/>
        </p:nvSpPr>
        <p:spPr>
          <a:xfrm>
            <a:off x="1235241" y="2254749"/>
            <a:ext cx="4425331" cy="302390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Progress has been made in PA towards ending the HIV epidemic</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Yet, rate of decline in new diagnoses has slowed and disparities persist</a:t>
            </a:r>
          </a:p>
          <a:p>
            <a:pPr marL="171450" marR="0" lvl="0" indent="-1714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99D8B37-5BEE-052F-8504-B78EEDB3F313}"/>
              </a:ext>
            </a:extLst>
          </p:cNvPr>
          <p:cNvSpPr txBox="1"/>
          <p:nvPr/>
        </p:nvSpPr>
        <p:spPr>
          <a:xfrm>
            <a:off x="6795151" y="1831320"/>
            <a:ext cx="4022558" cy="646331"/>
          </a:xfrm>
          <a:prstGeom prst="rect">
            <a:avLst/>
          </a:prstGeom>
          <a:noFill/>
        </p:spPr>
        <p:txBody>
          <a:bodyPr wrap="square" lIns="91440" tIns="45720" rIns="91440" bIns="45720" rtlCol="0" anchor="t">
            <a:spAutoFit/>
          </a:bodyPr>
          <a:lstStyle/>
          <a:p>
            <a:pPr algn="ctr"/>
            <a:r>
              <a:rPr lang="en-US" b="1" dirty="0"/>
              <a:t>PA Counties with Increase in New HIV Diagnoses from 2019 to 2022</a:t>
            </a:r>
            <a:endParaRPr lang="en-US" b="1" dirty="0">
              <a:solidFill>
                <a:srgbClr val="FF0000"/>
              </a:solidFill>
              <a:ea typeface="Calibri"/>
              <a:cs typeface="Calibri"/>
            </a:endParaRPr>
          </a:p>
        </p:txBody>
      </p:sp>
      <p:pic>
        <p:nvPicPr>
          <p:cNvPr id="5" name="Picture 4" descr="A pie chart with numbers and a percentage&#10;&#10;Description automatically generated">
            <a:extLst>
              <a:ext uri="{FF2B5EF4-FFF2-40B4-BE49-F238E27FC236}">
                <a16:creationId xmlns:a16="http://schemas.microsoft.com/office/drawing/2014/main" id="{8917DD9C-A7FD-693E-DCEE-0F4A789C53DB}"/>
              </a:ext>
            </a:extLst>
          </p:cNvPr>
          <p:cNvPicPr>
            <a:picLocks noChangeAspect="1"/>
          </p:cNvPicPr>
          <p:nvPr/>
        </p:nvPicPr>
        <p:blipFill rotWithShape="1">
          <a:blip r:embed="rId2"/>
          <a:srcRect l="16901" t="2564" r="14981" b="2991"/>
          <a:stretch/>
        </p:blipFill>
        <p:spPr>
          <a:xfrm>
            <a:off x="6792816" y="2479025"/>
            <a:ext cx="4420113" cy="3689711"/>
          </a:xfrm>
          <a:prstGeom prst="rect">
            <a:avLst/>
          </a:prstGeom>
          <a:ln>
            <a:noFill/>
          </a:ln>
        </p:spPr>
      </p:pic>
    </p:spTree>
    <p:extLst>
      <p:ext uri="{BB962C8B-B14F-4D97-AF65-F5344CB8AC3E}">
        <p14:creationId xmlns:p14="http://schemas.microsoft.com/office/powerpoint/2010/main" val="110916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CURRENT STATE OF THE EPIDEMIC</a:t>
            </a:r>
          </a:p>
        </p:txBody>
      </p:sp>
      <p:sp>
        <p:nvSpPr>
          <p:cNvPr id="4" name="TextBox 3">
            <a:extLst>
              <a:ext uri="{FF2B5EF4-FFF2-40B4-BE49-F238E27FC236}">
                <a16:creationId xmlns:a16="http://schemas.microsoft.com/office/drawing/2014/main" id="{2D991FAB-D54B-07C7-7E98-20882DC6D99B}"/>
              </a:ext>
            </a:extLst>
          </p:cNvPr>
          <p:cNvSpPr txBox="1"/>
          <p:nvPr/>
        </p:nvSpPr>
        <p:spPr>
          <a:xfrm>
            <a:off x="1235242" y="2254749"/>
            <a:ext cx="4860758" cy="468589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Little change in rate of late diagnoses from 2019-2022</a:t>
            </a:r>
          </a:p>
          <a:p>
            <a:pPr marL="742950" lvl="1" indent="-285750" defTabSz="914400">
              <a:lnSpc>
                <a:spcPct val="90000"/>
              </a:lnSpc>
              <a:buClr>
                <a:srgbClr val="D34817"/>
              </a:buClr>
              <a:buFont typeface="Arial" panose="020B0604020202020204" pitchFamily="34" charset="0"/>
              <a:buChar char="•"/>
              <a:defRPr/>
            </a:pPr>
            <a:r>
              <a:rPr lang="en-US" sz="2400" dirty="0">
                <a:solidFill>
                  <a:prstClr val="black">
                    <a:lumMod val="75000"/>
                    <a:lumOff val="25000"/>
                  </a:prstClr>
                </a:solidFill>
                <a:latin typeface="Montserrat" pitchFamily="2" charset="77"/>
              </a:rPr>
              <a:t>23% in 2019</a:t>
            </a:r>
          </a:p>
          <a:p>
            <a:pPr marL="742950" lvl="1" indent="-285750" defTabSz="914400">
              <a:lnSpc>
                <a:spcPct val="90000"/>
              </a:lnSpc>
              <a:buClr>
                <a:srgbClr val="D34817"/>
              </a:buClr>
              <a:buFont typeface="Arial" panose="020B0604020202020204" pitchFamily="34" charset="0"/>
              <a:buChar char="•"/>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24% in 2020</a:t>
            </a:r>
          </a:p>
          <a:p>
            <a:pPr marL="742950" lvl="1" indent="-285750" defTabSz="914400">
              <a:lnSpc>
                <a:spcPct val="90000"/>
              </a:lnSpc>
              <a:buClr>
                <a:srgbClr val="D34817"/>
              </a:buClr>
              <a:buFont typeface="Arial" panose="020B0604020202020204" pitchFamily="34" charset="0"/>
              <a:buChar char="•"/>
              <a:defRPr/>
            </a:pPr>
            <a:r>
              <a:rPr lang="en-US" sz="2400" dirty="0">
                <a:solidFill>
                  <a:prstClr val="black">
                    <a:lumMod val="75000"/>
                    <a:lumOff val="25000"/>
                  </a:prstClr>
                </a:solidFill>
                <a:latin typeface="Montserrat" pitchFamily="2" charset="77"/>
              </a:rPr>
              <a:t>23% in 2021</a:t>
            </a:r>
          </a:p>
          <a:p>
            <a:pPr marL="742950" lvl="1" indent="-285750" defTabSz="914400">
              <a:lnSpc>
                <a:spcPct val="90000"/>
              </a:lnSpc>
              <a:spcAft>
                <a:spcPts val="1800"/>
              </a:spcAft>
              <a:buClr>
                <a:srgbClr val="D34817"/>
              </a:buClr>
              <a:buFont typeface="Arial" panose="020B0604020202020204" pitchFamily="34" charset="0"/>
              <a:buChar char="•"/>
              <a:defRPr/>
            </a:pPr>
            <a:r>
              <a:rPr lang="en-US" sz="2400" dirty="0">
                <a:solidFill>
                  <a:prstClr val="black">
                    <a:lumMod val="75000"/>
                    <a:lumOff val="25000"/>
                  </a:prstClr>
                </a:solidFill>
                <a:latin typeface="Montserrat" pitchFamily="2" charset="77"/>
              </a:rPr>
              <a:t>22% in 2022</a:t>
            </a:r>
          </a:p>
          <a:p>
            <a:pPr marL="285750" indent="-285750" defTabSz="914400">
              <a:lnSpc>
                <a:spcPct val="90000"/>
              </a:lnSpc>
              <a:buClr>
                <a:srgbClr val="D34817"/>
              </a:buClr>
              <a:buFont typeface="Arial" panose="020B0604020202020204" pitchFamily="34" charset="0"/>
              <a:buChar char="•"/>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Health equity issues prevent</a:t>
            </a:r>
            <a:r>
              <a:rPr lang="en-US" sz="2400" dirty="0" err="1">
                <a:solidFill>
                  <a:prstClr val="black">
                    <a:lumMod val="75000"/>
                    <a:lumOff val="25000"/>
                  </a:prstClr>
                </a:solidFill>
                <a:latin typeface="Montserrat" pitchFamily="2" charset="77"/>
              </a:rPr>
              <a:t>ing</a:t>
            </a:r>
            <a:r>
              <a:rPr lang="en-US" sz="2400" dirty="0">
                <a:solidFill>
                  <a:prstClr val="black">
                    <a:lumMod val="75000"/>
                    <a:lumOff val="25000"/>
                  </a:prstClr>
                </a:solidFill>
                <a:latin typeface="Montserrat" pitchFamily="2" charset="77"/>
              </a:rPr>
              <a:t> access to PrEP</a:t>
            </a:r>
          </a:p>
          <a:p>
            <a:pPr marL="742950" lvl="1" indent="-285750" defTabSz="914400">
              <a:lnSpc>
                <a:spcPct val="90000"/>
              </a:lnSpc>
              <a:spcAft>
                <a:spcPts val="1800"/>
              </a:spcAft>
              <a:buClr>
                <a:srgbClr val="D34817"/>
              </a:buClr>
              <a:buFont typeface="Arial" panose="020B0604020202020204" pitchFamily="34" charset="0"/>
              <a:buChar char="•"/>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~33% of people using PrEP were people of color in 2020</a:t>
            </a:r>
          </a:p>
          <a:p>
            <a:pPr marL="171450" marR="0" lvl="0" indent="-1714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AEA34C99-C9EB-1538-0517-B7A41056F795}"/>
              </a:ext>
            </a:extLst>
          </p:cNvPr>
          <p:cNvGraphicFramePr>
            <a:graphicFrameLocks/>
          </p:cNvGraphicFramePr>
          <p:nvPr>
            <p:extLst>
              <p:ext uri="{D42A27DB-BD31-4B8C-83A1-F6EECF244321}">
                <p14:modId xmlns:p14="http://schemas.microsoft.com/office/powerpoint/2010/main" val="1707491104"/>
              </p:ext>
            </p:extLst>
          </p:nvPr>
        </p:nvGraphicFramePr>
        <p:xfrm>
          <a:off x="6629398" y="2254749"/>
          <a:ext cx="5018315" cy="34137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036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0DD8-82D4-F817-08CC-B531178B3B0D}"/>
              </a:ext>
            </a:extLst>
          </p:cNvPr>
          <p:cNvSpPr/>
          <p:nvPr/>
        </p:nvSpPr>
        <p:spPr>
          <a:xfrm>
            <a:off x="5235061" y="2247285"/>
            <a:ext cx="6312505" cy="3663658"/>
          </a:xfrm>
          <a:prstGeom prst="rect">
            <a:avLst/>
          </a:prstGeom>
          <a:solidFill>
            <a:schemeClr val="accent2">
              <a:lumMod val="20000"/>
              <a:lumOff val="80000"/>
            </a:scheme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NO STATEWIDE EHE in PA</a:t>
            </a:r>
          </a:p>
        </p:txBody>
      </p:sp>
      <p:sp>
        <p:nvSpPr>
          <p:cNvPr id="4" name="TextBox 3">
            <a:extLst>
              <a:ext uri="{FF2B5EF4-FFF2-40B4-BE49-F238E27FC236}">
                <a16:creationId xmlns:a16="http://schemas.microsoft.com/office/drawing/2014/main" id="{2D991FAB-D54B-07C7-7E98-20882DC6D99B}"/>
              </a:ext>
            </a:extLst>
          </p:cNvPr>
          <p:cNvSpPr txBox="1"/>
          <p:nvPr/>
        </p:nvSpPr>
        <p:spPr>
          <a:xfrm>
            <a:off x="1235242" y="2245342"/>
            <a:ext cx="3383124" cy="302544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19 other statewide initiatives are already in place</a:t>
            </a:r>
          </a:p>
          <a:p>
            <a:pPr marL="285750" indent="-285750" defTabSz="914400">
              <a:lnSpc>
                <a:spcPct val="90000"/>
              </a:lnSpc>
              <a:spcAft>
                <a:spcPts val="1800"/>
              </a:spcAft>
              <a:buClr>
                <a:srgbClr val="D34817"/>
              </a:buClr>
              <a:buFont typeface="Arial" panose="020B0604020202020204" pitchFamily="34" charset="0"/>
              <a:buChar char="•"/>
              <a:defRPr/>
            </a:pPr>
            <a:r>
              <a:rPr lang="en-US" sz="2400" dirty="0">
                <a:solidFill>
                  <a:prstClr val="black">
                    <a:lumMod val="75000"/>
                    <a:lumOff val="25000"/>
                  </a:prstClr>
                </a:solidFill>
                <a:latin typeface="Montserrat"/>
              </a:rPr>
              <a:t>12 self-initiated </a:t>
            </a:r>
            <a:endParaRPr lang="en-US" sz="2400" dirty="0">
              <a:solidFill>
                <a:prstClr val="black">
                  <a:lumMod val="75000"/>
                  <a:lumOff val="25000"/>
                </a:prstClr>
              </a:solidFill>
              <a:latin typeface="Montserrat" pitchFamily="2" charset="77"/>
            </a:endParaRPr>
          </a:p>
          <a:p>
            <a:pPr marL="285750" indent="-285750" defTabSz="914400">
              <a:lnSpc>
                <a:spcPct val="90000"/>
              </a:lnSpc>
              <a:spcAft>
                <a:spcPts val="1800"/>
              </a:spcAft>
              <a:buClr>
                <a:srgbClr val="D34817"/>
              </a:buClr>
              <a:buFont typeface="Arial" panose="020B0604020202020204" pitchFamily="34" charset="0"/>
              <a:buChar char="•"/>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a:rPr>
              <a:t>7 DHHS EHE Focused</a:t>
            </a:r>
            <a:r>
              <a:rPr lang="en-US" sz="2400" dirty="0">
                <a:solidFill>
                  <a:prstClr val="black">
                    <a:lumMod val="75000"/>
                    <a:lumOff val="25000"/>
                  </a:prstClr>
                </a:solidFill>
                <a:latin typeface="Montserrat"/>
              </a:rPr>
              <a:t> </a:t>
            </a: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map of the united states&#10;&#10;Description automatically generated">
            <a:extLst>
              <a:ext uri="{FF2B5EF4-FFF2-40B4-BE49-F238E27FC236}">
                <a16:creationId xmlns:a16="http://schemas.microsoft.com/office/drawing/2014/main" id="{3BE53276-9C47-BDF3-0499-FC762B7848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1165" y="2447742"/>
            <a:ext cx="6926401" cy="3463201"/>
          </a:xfrm>
          <a:prstGeom prst="rect">
            <a:avLst/>
          </a:prstGeom>
        </p:spPr>
      </p:pic>
    </p:spTree>
    <p:extLst>
      <p:ext uri="{BB962C8B-B14F-4D97-AF65-F5344CB8AC3E}">
        <p14:creationId xmlns:p14="http://schemas.microsoft.com/office/powerpoint/2010/main" val="4102193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CONTINUED PROGRESS REQUIRES</a:t>
            </a:r>
          </a:p>
        </p:txBody>
      </p:sp>
      <p:grpSp>
        <p:nvGrpSpPr>
          <p:cNvPr id="5" name="Group 4">
            <a:extLst>
              <a:ext uri="{FF2B5EF4-FFF2-40B4-BE49-F238E27FC236}">
                <a16:creationId xmlns:a16="http://schemas.microsoft.com/office/drawing/2014/main" id="{FC61C995-E346-CCFB-19DA-13B4675A8F8B}"/>
              </a:ext>
            </a:extLst>
          </p:cNvPr>
          <p:cNvGrpSpPr/>
          <p:nvPr/>
        </p:nvGrpSpPr>
        <p:grpSpPr>
          <a:xfrm>
            <a:off x="2481013" y="3069770"/>
            <a:ext cx="2928826" cy="2775857"/>
            <a:chOff x="4321285" y="2722400"/>
            <a:chExt cx="3327377" cy="3327377"/>
          </a:xfrm>
          <a:solidFill>
            <a:srgbClr val="550000"/>
          </a:solidFill>
        </p:grpSpPr>
        <p:sp>
          <p:nvSpPr>
            <p:cNvPr id="6" name="Shape 5">
              <a:extLst>
                <a:ext uri="{FF2B5EF4-FFF2-40B4-BE49-F238E27FC236}">
                  <a16:creationId xmlns:a16="http://schemas.microsoft.com/office/drawing/2014/main" id="{670F02BC-C351-AABE-F55D-638941355DA0}"/>
                </a:ext>
              </a:extLst>
            </p:cNvPr>
            <p:cNvSpPr/>
            <p:nvPr/>
          </p:nvSpPr>
          <p:spPr>
            <a:xfrm>
              <a:off x="4321285" y="2722400"/>
              <a:ext cx="3327377" cy="3327377"/>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Shape 4">
              <a:extLst>
                <a:ext uri="{FF2B5EF4-FFF2-40B4-BE49-F238E27FC236}">
                  <a16:creationId xmlns:a16="http://schemas.microsoft.com/office/drawing/2014/main" id="{8CCA7032-BCB4-2750-0710-46698274D91E}"/>
                </a:ext>
              </a:extLst>
            </p:cNvPr>
            <p:cNvSpPr txBox="1"/>
            <p:nvPr/>
          </p:nvSpPr>
          <p:spPr>
            <a:xfrm>
              <a:off x="4990236" y="3501822"/>
              <a:ext cx="1989475" cy="17103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dirty="0"/>
            </a:p>
          </p:txBody>
        </p:sp>
      </p:grpSp>
      <p:sp>
        <p:nvSpPr>
          <p:cNvPr id="8" name="Shape 7">
            <a:extLst>
              <a:ext uri="{FF2B5EF4-FFF2-40B4-BE49-F238E27FC236}">
                <a16:creationId xmlns:a16="http://schemas.microsoft.com/office/drawing/2014/main" id="{E9B07A8E-F478-2953-F274-3C109532C5DC}"/>
              </a:ext>
            </a:extLst>
          </p:cNvPr>
          <p:cNvSpPr/>
          <p:nvPr/>
        </p:nvSpPr>
        <p:spPr>
          <a:xfrm rot="20700000">
            <a:off x="6824654" y="2672325"/>
            <a:ext cx="2479899" cy="2358753"/>
          </a:xfrm>
          <a:prstGeom prst="gear6">
            <a:avLst/>
          </a:prstGeom>
          <a:solidFill>
            <a:srgbClr val="55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 name="Group 8">
            <a:extLst>
              <a:ext uri="{FF2B5EF4-FFF2-40B4-BE49-F238E27FC236}">
                <a16:creationId xmlns:a16="http://schemas.microsoft.com/office/drawing/2014/main" id="{38B60FBF-8E97-A03E-C6CD-803C19772E69}"/>
              </a:ext>
            </a:extLst>
          </p:cNvPr>
          <p:cNvGrpSpPr/>
          <p:nvPr/>
        </p:nvGrpSpPr>
        <p:grpSpPr>
          <a:xfrm>
            <a:off x="4863993" y="2294850"/>
            <a:ext cx="2168180" cy="2142668"/>
            <a:chOff x="2385356" y="1935928"/>
            <a:chExt cx="2419911" cy="2419911"/>
          </a:xfrm>
          <a:solidFill>
            <a:srgbClr val="550000"/>
          </a:solidFill>
        </p:grpSpPr>
        <p:sp>
          <p:nvSpPr>
            <p:cNvPr id="10" name="Shape 9">
              <a:extLst>
                <a:ext uri="{FF2B5EF4-FFF2-40B4-BE49-F238E27FC236}">
                  <a16:creationId xmlns:a16="http://schemas.microsoft.com/office/drawing/2014/main" id="{CA13B4CF-C401-EFAC-C554-FCF0B0B5C7D1}"/>
                </a:ext>
              </a:extLst>
            </p:cNvPr>
            <p:cNvSpPr/>
            <p:nvPr/>
          </p:nvSpPr>
          <p:spPr>
            <a:xfrm>
              <a:off x="2385356" y="1935928"/>
              <a:ext cx="2419911" cy="2419911"/>
            </a:xfrm>
            <a:prstGeom prst="gear6">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Shape 4">
              <a:extLst>
                <a:ext uri="{FF2B5EF4-FFF2-40B4-BE49-F238E27FC236}">
                  <a16:creationId xmlns:a16="http://schemas.microsoft.com/office/drawing/2014/main" id="{0B0CAA9D-899F-55EA-EAB0-3EAF923C7E0A}"/>
                </a:ext>
              </a:extLst>
            </p:cNvPr>
            <p:cNvSpPr txBox="1"/>
            <p:nvPr/>
          </p:nvSpPr>
          <p:spPr>
            <a:xfrm>
              <a:off x="2994576" y="2548830"/>
              <a:ext cx="1201471" cy="11941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dirty="0"/>
            </a:p>
          </p:txBody>
        </p:sp>
      </p:grpSp>
      <p:pic>
        <p:nvPicPr>
          <p:cNvPr id="12" name="Picture 11" descr="A black background with white text&#10;&#10;Description automatically generated with medium confidence">
            <a:extLst>
              <a:ext uri="{FF2B5EF4-FFF2-40B4-BE49-F238E27FC236}">
                <a16:creationId xmlns:a16="http://schemas.microsoft.com/office/drawing/2014/main" id="{571844FB-9EB5-54AA-8506-61804E9F50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60254" y="3861005"/>
            <a:ext cx="1993975" cy="1237572"/>
          </a:xfrm>
          <a:prstGeom prst="rect">
            <a:avLst/>
          </a:prstGeom>
        </p:spPr>
      </p:pic>
      <p:pic>
        <p:nvPicPr>
          <p:cNvPr id="13" name="Picture 12" descr="A black screen with white text&#10;&#10;Description automatically generated with medium confidence">
            <a:extLst>
              <a:ext uri="{FF2B5EF4-FFF2-40B4-BE49-F238E27FC236}">
                <a16:creationId xmlns:a16="http://schemas.microsoft.com/office/drawing/2014/main" id="{10C5712F-B0FB-FCE2-EE68-C73553AD08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84508" y="2925215"/>
            <a:ext cx="1371600" cy="881935"/>
          </a:xfrm>
          <a:prstGeom prst="rect">
            <a:avLst/>
          </a:prstGeom>
        </p:spPr>
      </p:pic>
      <p:pic>
        <p:nvPicPr>
          <p:cNvPr id="14" name="Picture 13" descr="A black background with white text&#10;&#10;Description automatically generated with medium confidence">
            <a:extLst>
              <a:ext uri="{FF2B5EF4-FFF2-40B4-BE49-F238E27FC236}">
                <a16:creationId xmlns:a16="http://schemas.microsoft.com/office/drawing/2014/main" id="{9854E974-BA9D-5646-758E-1FB64BC0E5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25077" y="3069770"/>
            <a:ext cx="1447800" cy="1302023"/>
          </a:xfrm>
          <a:prstGeom prst="rect">
            <a:avLst/>
          </a:prstGeom>
        </p:spPr>
      </p:pic>
    </p:spTree>
    <p:extLst>
      <p:ext uri="{BB962C8B-B14F-4D97-AF65-F5344CB8AC3E}">
        <p14:creationId xmlns:p14="http://schemas.microsoft.com/office/powerpoint/2010/main" val="313498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BD72DD1-FA56-B1FB-76BE-A96F8C369D86}"/>
              </a:ext>
            </a:extLst>
          </p:cNvPr>
          <p:cNvSpPr txBox="1">
            <a:spLocks/>
          </p:cNvSpPr>
          <p:nvPr/>
        </p:nvSpPr>
        <p:spPr>
          <a:xfrm>
            <a:off x="1148443" y="3279205"/>
            <a:ext cx="9895114" cy="1143000"/>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pPr>
            <a:r>
              <a:rPr lang="en-US" sz="20000" b="1" dirty="0">
                <a:solidFill>
                  <a:srgbClr val="4C3F49"/>
                </a:solidFill>
                <a:latin typeface="Montserrat" pitchFamily="2" charset="77"/>
                <a:ea typeface="Times New Roman" panose="02020603050405020304" pitchFamily="18" charset="0"/>
              </a:rPr>
              <a:t>THE PROPOSAL</a:t>
            </a:r>
            <a:endParaRPr lang="en-US" dirty="0">
              <a:latin typeface="Montserrat" pitchFamily="2" charset="77"/>
            </a:endParaRPr>
          </a:p>
        </p:txBody>
      </p:sp>
    </p:spTree>
    <p:extLst>
      <p:ext uri="{BB962C8B-B14F-4D97-AF65-F5344CB8AC3E}">
        <p14:creationId xmlns:p14="http://schemas.microsoft.com/office/powerpoint/2010/main" val="2713631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PROVEN MODEL</a:t>
            </a:r>
          </a:p>
        </p:txBody>
      </p:sp>
      <p:sp>
        <p:nvSpPr>
          <p:cNvPr id="6" name="TextBox 5">
            <a:extLst>
              <a:ext uri="{FF2B5EF4-FFF2-40B4-BE49-F238E27FC236}">
                <a16:creationId xmlns:a16="http://schemas.microsoft.com/office/drawing/2014/main" id="{325BCA12-567E-F837-1428-36E7AC333559}"/>
              </a:ext>
            </a:extLst>
          </p:cNvPr>
          <p:cNvSpPr txBox="1"/>
          <p:nvPr/>
        </p:nvSpPr>
        <p:spPr>
          <a:xfrm>
            <a:off x="1219703" y="2147110"/>
            <a:ext cx="9937076" cy="2563779"/>
          </a:xfrm>
          <a:prstGeom prst="rect">
            <a:avLst/>
          </a:prstGeom>
          <a:noFill/>
        </p:spPr>
        <p:txBody>
          <a:bodyPr wrap="square" rtlCol="0">
            <a:spAutoFit/>
          </a:bodyPr>
          <a:lstStyle/>
          <a:p>
            <a:pPr defTabSz="914400">
              <a:lnSpc>
                <a:spcPct val="90000"/>
              </a:lnSpc>
              <a:spcAft>
                <a:spcPts val="600"/>
              </a:spcAft>
              <a:buClr>
                <a:schemeClr val="accent1"/>
              </a:buClr>
              <a:buFont typeface="Calibri" panose="020F0502020204030204" pitchFamily="34" charset="0"/>
            </a:pPr>
            <a:r>
              <a:rPr lang="en-US" sz="2400" b="1" dirty="0">
                <a:solidFill>
                  <a:schemeClr val="accent1"/>
                </a:solidFill>
                <a:latin typeface="Montserrat" pitchFamily="2" charset="77"/>
              </a:rPr>
              <a:t>MISSION: </a:t>
            </a:r>
            <a:r>
              <a:rPr lang="en-US" sz="2400" dirty="0">
                <a:solidFill>
                  <a:schemeClr val="tx1">
                    <a:lumMod val="75000"/>
                    <a:lumOff val="25000"/>
                  </a:schemeClr>
                </a:solidFill>
                <a:latin typeface="Montserrat" pitchFamily="2" charset="77"/>
              </a:rPr>
              <a:t>Achieve an AIDS Free county (no new AIDS cases) and reduce the rate of HIV infections 75% by 2030</a:t>
            </a:r>
          </a:p>
          <a:p>
            <a:pPr defTabSz="914400">
              <a:lnSpc>
                <a:spcPct val="90000"/>
              </a:lnSpc>
              <a:spcAft>
                <a:spcPts val="600"/>
              </a:spcAft>
              <a:buClr>
                <a:schemeClr val="accent1"/>
              </a:buClr>
              <a:buFont typeface="Calibri" panose="020F0502020204030204" pitchFamily="34" charset="0"/>
            </a:pPr>
            <a:endParaRPr lang="en-US" sz="2400" dirty="0">
              <a:solidFill>
                <a:schemeClr val="tx1">
                  <a:lumMod val="75000"/>
                  <a:lumOff val="25000"/>
                </a:schemeClr>
              </a:solidFill>
              <a:latin typeface="Montserrat" pitchFamily="2" charset="77"/>
            </a:endParaRPr>
          </a:p>
          <a:p>
            <a:pPr defTabSz="914400">
              <a:lnSpc>
                <a:spcPct val="90000"/>
              </a:lnSpc>
              <a:spcAft>
                <a:spcPts val="600"/>
              </a:spcAft>
              <a:buClr>
                <a:schemeClr val="accent1"/>
              </a:buClr>
              <a:buFont typeface="Calibri" panose="020F0502020204030204" pitchFamily="34" charset="0"/>
            </a:pPr>
            <a:r>
              <a:rPr lang="en-US" sz="2400" b="1" dirty="0">
                <a:solidFill>
                  <a:schemeClr val="accent1"/>
                </a:solidFill>
                <a:latin typeface="Montserrat" pitchFamily="2" charset="77"/>
              </a:rPr>
              <a:t>VISION: </a:t>
            </a:r>
            <a:r>
              <a:rPr lang="en-US" sz="2400" dirty="0">
                <a:solidFill>
                  <a:schemeClr val="tx1">
                    <a:lumMod val="75000"/>
                    <a:lumOff val="25000"/>
                  </a:schemeClr>
                </a:solidFill>
                <a:latin typeface="Montserrat" pitchFamily="2" charset="77"/>
              </a:rPr>
              <a:t>We envision a community where new HIV infections are rare, people living with HIV receive the care they need, and young people can grow up in a world without AIDS.</a:t>
            </a:r>
          </a:p>
          <a:p>
            <a:endParaRPr lang="en-US" sz="1600" dirty="0"/>
          </a:p>
        </p:txBody>
      </p:sp>
      <p:sp>
        <p:nvSpPr>
          <p:cNvPr id="7" name="TextBox 6">
            <a:extLst>
              <a:ext uri="{FF2B5EF4-FFF2-40B4-BE49-F238E27FC236}">
                <a16:creationId xmlns:a16="http://schemas.microsoft.com/office/drawing/2014/main" id="{E7CC69EF-8805-3C09-AB74-627C3C59D35B}"/>
              </a:ext>
            </a:extLst>
          </p:cNvPr>
          <p:cNvSpPr txBox="1"/>
          <p:nvPr/>
        </p:nvSpPr>
        <p:spPr>
          <a:xfrm>
            <a:off x="2612571" y="4794973"/>
            <a:ext cx="7032171" cy="430887"/>
          </a:xfrm>
          <a:prstGeom prst="rect">
            <a:avLst/>
          </a:prstGeom>
          <a:solidFill>
            <a:srgbClr val="C00000"/>
          </a:solidFill>
        </p:spPr>
        <p:txBody>
          <a:bodyPr wrap="square" rtlCol="0">
            <a:spAutoFit/>
          </a:bodyPr>
          <a:lstStyle/>
          <a:p>
            <a:pPr algn="ctr">
              <a:defRPr/>
            </a:pPr>
            <a:r>
              <a:rPr lang="en-US" sz="2200" i="1" dirty="0">
                <a:solidFill>
                  <a:prstClr val="white"/>
                </a:solidFill>
                <a:latin typeface="Helvetica Neue Thin" panose="020B0403020202020204" pitchFamily="34" charset="0"/>
                <a:ea typeface="Helvetica Neue Thin" panose="020B0403020202020204" pitchFamily="34" charset="0"/>
              </a:rPr>
              <a:t>Launched: December 1, 2015 (World AIDS Day)</a:t>
            </a:r>
          </a:p>
        </p:txBody>
      </p:sp>
      <p:sp>
        <p:nvSpPr>
          <p:cNvPr id="8" name="Rectangle 7">
            <a:extLst>
              <a:ext uri="{FF2B5EF4-FFF2-40B4-BE49-F238E27FC236}">
                <a16:creationId xmlns:a16="http://schemas.microsoft.com/office/drawing/2014/main" id="{450BF8B8-BF65-589B-4972-E666E1245DFA}"/>
              </a:ext>
            </a:extLst>
          </p:cNvPr>
          <p:cNvSpPr/>
          <p:nvPr/>
        </p:nvSpPr>
        <p:spPr>
          <a:xfrm>
            <a:off x="4518613" y="5496384"/>
            <a:ext cx="3154774" cy="461665"/>
          </a:xfrm>
          <a:prstGeom prst="rect">
            <a:avLst/>
          </a:prstGeom>
        </p:spPr>
        <p:txBody>
          <a:bodyPr wrap="none">
            <a:spAutoFit/>
          </a:bodyPr>
          <a:lstStyle/>
          <a:p>
            <a:pPr>
              <a:defRPr/>
            </a:pPr>
            <a:r>
              <a:rPr lang="en-US" sz="2400" b="1" dirty="0">
                <a:solidFill>
                  <a:schemeClr val="tx1">
                    <a:lumMod val="50000"/>
                    <a:lumOff val="50000"/>
                  </a:schemeClr>
                </a:solidFill>
                <a:latin typeface="Helvetica Neue Light" panose="02000403000000020004" pitchFamily="2" charset="0"/>
                <a:ea typeface="Helvetica Neue Light" panose="02000403000000020004" pitchFamily="2" charset="0"/>
              </a:rPr>
              <a:t>aidsfreepittsburgh.org </a:t>
            </a:r>
          </a:p>
        </p:txBody>
      </p:sp>
      <p:pic>
        <p:nvPicPr>
          <p:cNvPr id="9" name="Content Placeholder 4" descr="A logo for a charity&#10;&#10;Description automatically generated">
            <a:extLst>
              <a:ext uri="{FF2B5EF4-FFF2-40B4-BE49-F238E27FC236}">
                <a16:creationId xmlns:a16="http://schemas.microsoft.com/office/drawing/2014/main" id="{F0C6B4F6-1506-CA9C-3E4E-010CB58F90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74073" y="193217"/>
            <a:ext cx="2699083" cy="1450757"/>
          </a:xfrm>
          <a:prstGeom prst="rect">
            <a:avLst/>
          </a:prstGeom>
          <a:ln>
            <a:noFill/>
          </a:ln>
        </p:spPr>
      </p:pic>
    </p:spTree>
    <p:extLst>
      <p:ext uri="{BB962C8B-B14F-4D97-AF65-F5344CB8AC3E}">
        <p14:creationId xmlns:p14="http://schemas.microsoft.com/office/powerpoint/2010/main" val="2401107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Ending the HIV Epidemic PA – The Time is Now</a:t>
            </a:r>
          </a:p>
        </p:txBody>
      </p:sp>
      <p:sp>
        <p:nvSpPr>
          <p:cNvPr id="4" name="TextBox 3">
            <a:extLst>
              <a:ext uri="{FF2B5EF4-FFF2-40B4-BE49-F238E27FC236}">
                <a16:creationId xmlns:a16="http://schemas.microsoft.com/office/drawing/2014/main" id="{2D991FAB-D54B-07C7-7E98-20882DC6D99B}"/>
              </a:ext>
            </a:extLst>
          </p:cNvPr>
          <p:cNvSpPr txBox="1"/>
          <p:nvPr/>
        </p:nvSpPr>
        <p:spPr>
          <a:xfrm>
            <a:off x="1235242" y="2254749"/>
            <a:ext cx="5775158" cy="3256276"/>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Five-year plan to end HIV epidemic in PA</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4 pillar </a:t>
            </a:r>
            <a:r>
              <a:rPr lang="en-US" sz="2400" dirty="0">
                <a:solidFill>
                  <a:prstClr val="black">
                    <a:lumMod val="75000"/>
                    <a:lumOff val="25000"/>
                  </a:prstClr>
                </a:solidFill>
                <a:latin typeface="Montserrat" pitchFamily="2" charset="77"/>
              </a:rPr>
              <a:t>approach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Coordinate info and resource</a:t>
            </a:r>
            <a:r>
              <a:rPr lang="en-US" sz="2400" dirty="0">
                <a:solidFill>
                  <a:prstClr val="black">
                    <a:lumMod val="75000"/>
                    <a:lumOff val="25000"/>
                  </a:prstClr>
                </a:solidFill>
                <a:latin typeface="Montserrat" pitchFamily="2" charset="77"/>
              </a:rPr>
              <a:t>s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Foster community</a:t>
            </a:r>
            <a:r>
              <a:rPr lang="en-US" sz="2400" dirty="0">
                <a:solidFill>
                  <a:prstClr val="black">
                    <a:lumMod val="75000"/>
                    <a:lumOff val="25000"/>
                  </a:prstClr>
                </a:solidFill>
                <a:latin typeface="Montserrat" pitchFamily="2" charset="77"/>
              </a:rPr>
              <a:t>-level collaboration </a:t>
            </a: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building, column, black and white&#10;&#10;Description automatically generated">
            <a:extLst>
              <a:ext uri="{FF2B5EF4-FFF2-40B4-BE49-F238E27FC236}">
                <a16:creationId xmlns:a16="http://schemas.microsoft.com/office/drawing/2014/main" id="{249FF705-C669-08B5-FB18-6298F69D2FF8}"/>
              </a:ext>
            </a:extLst>
          </p:cNvPr>
          <p:cNvPicPr>
            <a:picLocks noChangeAspect="1"/>
          </p:cNvPicPr>
          <p:nvPr/>
        </p:nvPicPr>
        <p:blipFill rotWithShape="1">
          <a:blip r:embed="rId2"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10031389" y="2145889"/>
            <a:ext cx="1839769" cy="3977891"/>
          </a:xfrm>
          <a:prstGeom prst="rect">
            <a:avLst/>
          </a:prstGeom>
        </p:spPr>
      </p:pic>
      <p:pic>
        <p:nvPicPr>
          <p:cNvPr id="5" name="Picture 4" descr="A picture containing building, column, black and white&#10;&#10;Description automatically generated">
            <a:extLst>
              <a:ext uri="{FF2B5EF4-FFF2-40B4-BE49-F238E27FC236}">
                <a16:creationId xmlns:a16="http://schemas.microsoft.com/office/drawing/2014/main" id="{578E7955-7673-D515-83B8-5B108E2EB518}"/>
              </a:ext>
            </a:extLst>
          </p:cNvPr>
          <p:cNvPicPr>
            <a:picLocks noChangeAspect="1"/>
          </p:cNvPicPr>
          <p:nvPr/>
        </p:nvPicPr>
        <p:blipFill rotWithShape="1">
          <a:blip r:embed="rId2"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8744864" y="2144483"/>
            <a:ext cx="1839769" cy="3977891"/>
          </a:xfrm>
          <a:prstGeom prst="rect">
            <a:avLst/>
          </a:prstGeom>
        </p:spPr>
      </p:pic>
      <p:pic>
        <p:nvPicPr>
          <p:cNvPr id="6" name="Picture 5" descr="A picture containing building, column, black and white&#10;&#10;Description automatically generated">
            <a:extLst>
              <a:ext uri="{FF2B5EF4-FFF2-40B4-BE49-F238E27FC236}">
                <a16:creationId xmlns:a16="http://schemas.microsoft.com/office/drawing/2014/main" id="{FE2CCADE-4F17-7CD2-2330-AB9EDB78CF7B}"/>
              </a:ext>
            </a:extLst>
          </p:cNvPr>
          <p:cNvPicPr>
            <a:picLocks noChangeAspect="1"/>
          </p:cNvPicPr>
          <p:nvPr/>
        </p:nvPicPr>
        <p:blipFill rotWithShape="1">
          <a:blip r:embed="rId2"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7420432" y="2144483"/>
            <a:ext cx="1839769" cy="3977891"/>
          </a:xfrm>
          <a:prstGeom prst="rect">
            <a:avLst/>
          </a:prstGeom>
        </p:spPr>
      </p:pic>
      <p:pic>
        <p:nvPicPr>
          <p:cNvPr id="7" name="Picture 6" descr="A picture containing building, column, black and white&#10;&#10;Description automatically generated">
            <a:extLst>
              <a:ext uri="{FF2B5EF4-FFF2-40B4-BE49-F238E27FC236}">
                <a16:creationId xmlns:a16="http://schemas.microsoft.com/office/drawing/2014/main" id="{729D8A7F-EAF5-4AA6-37C1-35CF4B41E54F}"/>
              </a:ext>
            </a:extLst>
          </p:cNvPr>
          <p:cNvPicPr>
            <a:picLocks noChangeAspect="1"/>
          </p:cNvPicPr>
          <p:nvPr/>
        </p:nvPicPr>
        <p:blipFill rotWithShape="1">
          <a:blip r:embed="rId2"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6096000" y="2144483"/>
            <a:ext cx="1839769" cy="3977891"/>
          </a:xfrm>
          <a:prstGeom prst="rect">
            <a:avLst/>
          </a:prstGeom>
        </p:spPr>
      </p:pic>
    </p:spTree>
    <p:extLst>
      <p:ext uri="{BB962C8B-B14F-4D97-AF65-F5344CB8AC3E}">
        <p14:creationId xmlns:p14="http://schemas.microsoft.com/office/powerpoint/2010/main" val="4040475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PILLAR 1 – DIAGNOSE </a:t>
            </a:r>
          </a:p>
        </p:txBody>
      </p:sp>
      <p:sp>
        <p:nvSpPr>
          <p:cNvPr id="4" name="TextBox 3">
            <a:extLst>
              <a:ext uri="{FF2B5EF4-FFF2-40B4-BE49-F238E27FC236}">
                <a16:creationId xmlns:a16="http://schemas.microsoft.com/office/drawing/2014/main" id="{2D991FAB-D54B-07C7-7E98-20882DC6D99B}"/>
              </a:ext>
            </a:extLst>
          </p:cNvPr>
          <p:cNvSpPr txBox="1"/>
          <p:nvPr/>
        </p:nvSpPr>
        <p:spPr>
          <a:xfrm>
            <a:off x="1097280" y="1915510"/>
            <a:ext cx="9039948" cy="481670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Coordinate with PADOH and health systems to implement routine testing</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Develop opportunities for sharing best practices             (e.g., status neutral approach)</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Establish statewide physician standing orders for testing (where applicable) </a:t>
            </a:r>
          </a:p>
          <a:p>
            <a:pPr marL="285750" marR="0" lvl="0" indent="-285750" algn="l" defTabSz="914400" rtl="0" eaLnBrk="1" fontAlgn="auto" latinLnBrk="0" hangingPunct="1">
              <a:lnSpc>
                <a:spcPct val="90000"/>
              </a:lnSpc>
              <a:spcBef>
                <a:spcPts val="0"/>
              </a:spcBef>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Facilitate provider trainings for how to identify who to test:</a:t>
            </a:r>
          </a:p>
          <a:p>
            <a:pPr marL="742950" lvl="1" indent="-285750" defTabSz="914400">
              <a:lnSpc>
                <a:spcPct val="90000"/>
              </a:lnSpc>
              <a:spcAft>
                <a:spcPts val="18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Primary care, Emergency care, Urgent care</a:t>
            </a:r>
          </a:p>
          <a:p>
            <a:pPr marL="285750" indent="-285750" defTabSz="914400">
              <a:lnSpc>
                <a:spcPct val="90000"/>
              </a:lnSpc>
              <a:spcAft>
                <a:spcPts val="1800"/>
              </a:spcAft>
              <a:buClr>
                <a:srgbClr val="D34817"/>
              </a:buClr>
              <a:buFont typeface="Arial" panose="020B0604020202020204" pitchFamily="34" charset="0"/>
              <a:buChar char="•"/>
              <a:defRPr/>
            </a:pPr>
            <a:r>
              <a:rPr lang="en-US" sz="2400" dirty="0">
                <a:solidFill>
                  <a:prstClr val="black">
                    <a:lumMod val="75000"/>
                    <a:lumOff val="25000"/>
                  </a:prstClr>
                </a:solidFill>
                <a:latin typeface="Montserrat" pitchFamily="2" charset="77"/>
              </a:rPr>
              <a:t>Support community health worker model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building, column, black and white&#10;&#10;Description automatically generated">
            <a:extLst>
              <a:ext uri="{FF2B5EF4-FFF2-40B4-BE49-F238E27FC236}">
                <a16:creationId xmlns:a16="http://schemas.microsoft.com/office/drawing/2014/main" id="{9588C861-4733-FD69-F43D-B1765CACA651}"/>
              </a:ext>
            </a:extLst>
          </p:cNvPr>
          <p:cNvPicPr>
            <a:picLocks noChangeAspect="1"/>
          </p:cNvPicPr>
          <p:nvPr/>
        </p:nvPicPr>
        <p:blipFill rotWithShape="1">
          <a:blip r:embed="rId3"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9811662" y="2057399"/>
            <a:ext cx="1839769" cy="3977891"/>
          </a:xfrm>
          <a:prstGeom prst="rect">
            <a:avLst/>
          </a:prstGeom>
        </p:spPr>
      </p:pic>
    </p:spTree>
    <p:extLst>
      <p:ext uri="{BB962C8B-B14F-4D97-AF65-F5344CB8AC3E}">
        <p14:creationId xmlns:p14="http://schemas.microsoft.com/office/powerpoint/2010/main" val="3116469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PILLAR 2 – TREAT </a:t>
            </a:r>
          </a:p>
        </p:txBody>
      </p:sp>
      <p:sp>
        <p:nvSpPr>
          <p:cNvPr id="4" name="TextBox 3">
            <a:extLst>
              <a:ext uri="{FF2B5EF4-FFF2-40B4-BE49-F238E27FC236}">
                <a16:creationId xmlns:a16="http://schemas.microsoft.com/office/drawing/2014/main" id="{2D991FAB-D54B-07C7-7E98-20882DC6D99B}"/>
              </a:ext>
            </a:extLst>
          </p:cNvPr>
          <p:cNvSpPr txBox="1"/>
          <p:nvPr/>
        </p:nvSpPr>
        <p:spPr>
          <a:xfrm>
            <a:off x="1235242" y="2057399"/>
            <a:ext cx="8576420" cy="426270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Establish statewide, online resource center for providers and community </a:t>
            </a:r>
          </a:p>
          <a:p>
            <a:pPr marL="285750" marR="0" lvl="0" indent="-285750" algn="l" defTabSz="914400" rtl="0" eaLnBrk="1" fontAlgn="auto" latinLnBrk="0" hangingPunct="1">
              <a:lnSpc>
                <a:spcPct val="90000"/>
              </a:lnSpc>
              <a:spcBef>
                <a:spcPts val="0"/>
              </a:spcBef>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Enhance RAPID linkage to care</a:t>
            </a:r>
          </a:p>
          <a:p>
            <a:pPr marL="742950" lvl="1" indent="-285750" defTabSz="914400">
              <a:lnSpc>
                <a:spcPct val="90000"/>
              </a:lnSpc>
              <a:spcAft>
                <a:spcPts val="18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Dedicated phones to bypass central scheduling</a:t>
            </a:r>
          </a:p>
          <a:p>
            <a:pPr marL="285750" marR="0" lvl="0" indent="-285750" algn="l" defTabSz="914400" rtl="0" eaLnBrk="1" fontAlgn="auto" latinLnBrk="0" hangingPunct="1">
              <a:lnSpc>
                <a:spcPct val="90000"/>
              </a:lnSpc>
              <a:spcBef>
                <a:spcPts val="0"/>
              </a:spcBef>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Facilitate learning sessions</a:t>
            </a: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Network opportunities</a:t>
            </a: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Share best practices</a:t>
            </a: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Gain outreach strategy skills, service delivery, trauma-informed care, etc.</a:t>
            </a: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Draft action plans to better serve those affected by HIV in more cohesive and collaborative ways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building, column, black and white&#10;&#10;Description automatically generated">
            <a:extLst>
              <a:ext uri="{FF2B5EF4-FFF2-40B4-BE49-F238E27FC236}">
                <a16:creationId xmlns:a16="http://schemas.microsoft.com/office/drawing/2014/main" id="{59E1FF9B-249B-11F7-D5EA-FB4D4DE91107}"/>
              </a:ext>
            </a:extLst>
          </p:cNvPr>
          <p:cNvPicPr>
            <a:picLocks noChangeAspect="1"/>
          </p:cNvPicPr>
          <p:nvPr/>
        </p:nvPicPr>
        <p:blipFill rotWithShape="1">
          <a:blip r:embed="rId2"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9811662" y="2057399"/>
            <a:ext cx="1839769" cy="3977891"/>
          </a:xfrm>
          <a:prstGeom prst="rect">
            <a:avLst/>
          </a:prstGeom>
        </p:spPr>
      </p:pic>
    </p:spTree>
    <p:extLst>
      <p:ext uri="{BB962C8B-B14F-4D97-AF65-F5344CB8AC3E}">
        <p14:creationId xmlns:p14="http://schemas.microsoft.com/office/powerpoint/2010/main" val="2992485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PILLAR 3 – PREVENT</a:t>
            </a:r>
          </a:p>
        </p:txBody>
      </p:sp>
      <p:sp>
        <p:nvSpPr>
          <p:cNvPr id="4" name="TextBox 3">
            <a:extLst>
              <a:ext uri="{FF2B5EF4-FFF2-40B4-BE49-F238E27FC236}">
                <a16:creationId xmlns:a16="http://schemas.microsoft.com/office/drawing/2014/main" id="{2D991FAB-D54B-07C7-7E98-20882DC6D99B}"/>
              </a:ext>
            </a:extLst>
          </p:cNvPr>
          <p:cNvSpPr txBox="1"/>
          <p:nvPr/>
        </p:nvSpPr>
        <p:spPr>
          <a:xfrm>
            <a:off x="540569" y="1948541"/>
            <a:ext cx="9525000" cy="449353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Educate providers on PrEP &amp; PEP</a:t>
            </a: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Continuing education opportunities</a:t>
            </a:r>
          </a:p>
          <a:p>
            <a:pPr marL="742950" lvl="1" indent="-285750" defTabSz="914400">
              <a:lnSpc>
                <a:spcPct val="90000"/>
              </a:lnSpc>
              <a:spcAft>
                <a:spcPts val="18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Promote increased care coordination, especially in rural areas</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Expand telehealth PrEP/PEP options</a:t>
            </a:r>
          </a:p>
          <a:p>
            <a:pPr marL="285750" marR="0" lvl="0" indent="-285750" algn="l" defTabSz="914400" rtl="0" eaLnBrk="1" fontAlgn="auto" latinLnBrk="0" hangingPunct="1">
              <a:lnSpc>
                <a:spcPct val="90000"/>
              </a:lnSpc>
              <a:spcBef>
                <a:spcPts val="0"/>
              </a:spcBef>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Combat barriers to PrEP/PEP access</a:t>
            </a: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Lack of health insurance or coverage</a:t>
            </a:r>
          </a:p>
          <a:p>
            <a:pPr marL="742950" lvl="1" indent="-285750" defTabSz="914400">
              <a:lnSpc>
                <a:spcPct val="90000"/>
              </a:lnSpc>
              <a:spcAft>
                <a:spcPts val="18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Investigate PrEP assistance program options</a:t>
            </a:r>
          </a:p>
          <a:p>
            <a:pPr marL="285750" marR="0" lvl="0" indent="-285750" algn="l" defTabSz="914400" rtl="0" eaLnBrk="1" fontAlgn="auto" latinLnBrk="0" hangingPunct="1">
              <a:lnSpc>
                <a:spcPct val="90000"/>
              </a:lnSpc>
              <a:spcBef>
                <a:spcPts val="0"/>
              </a:spcBef>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Conduct outreach to priority populations</a:t>
            </a:r>
            <a:endParaRPr lang="en-US" sz="2200" dirty="0">
              <a:solidFill>
                <a:prstClr val="black">
                  <a:lumMod val="75000"/>
                  <a:lumOff val="25000"/>
                </a:prstClr>
              </a:solidFill>
              <a:latin typeface="Montserrat" pitchFamily="2" charset="77"/>
            </a:endParaRP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Develop unified de-stigmatizing advertising and marketing materials for PA</a:t>
            </a:r>
          </a:p>
          <a:p>
            <a:pPr marL="742950" lvl="1" indent="-285750" defTabSz="914400">
              <a:lnSpc>
                <a:spcPct val="90000"/>
              </a:lnSpc>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Map and directory of PrEP providers on website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building, column, black and white&#10;&#10;Description automatically generated">
            <a:extLst>
              <a:ext uri="{FF2B5EF4-FFF2-40B4-BE49-F238E27FC236}">
                <a16:creationId xmlns:a16="http://schemas.microsoft.com/office/drawing/2014/main" id="{7E82CC53-DF8A-97DC-68F9-04FAAC07346E}"/>
              </a:ext>
            </a:extLst>
          </p:cNvPr>
          <p:cNvPicPr>
            <a:picLocks noChangeAspect="1"/>
          </p:cNvPicPr>
          <p:nvPr/>
        </p:nvPicPr>
        <p:blipFill rotWithShape="1">
          <a:blip r:embed="rId2"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9811662" y="2057399"/>
            <a:ext cx="1839769" cy="3977891"/>
          </a:xfrm>
          <a:prstGeom prst="rect">
            <a:avLst/>
          </a:prstGeom>
        </p:spPr>
      </p:pic>
    </p:spTree>
    <p:extLst>
      <p:ext uri="{BB962C8B-B14F-4D97-AF65-F5344CB8AC3E}">
        <p14:creationId xmlns:p14="http://schemas.microsoft.com/office/powerpoint/2010/main" val="2481888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PILLAR 4 – RESPOND </a:t>
            </a:r>
          </a:p>
        </p:txBody>
      </p:sp>
      <p:sp>
        <p:nvSpPr>
          <p:cNvPr id="4" name="TextBox 3">
            <a:extLst>
              <a:ext uri="{FF2B5EF4-FFF2-40B4-BE49-F238E27FC236}">
                <a16:creationId xmlns:a16="http://schemas.microsoft.com/office/drawing/2014/main" id="{2D991FAB-D54B-07C7-7E98-20882DC6D99B}"/>
              </a:ext>
            </a:extLst>
          </p:cNvPr>
          <p:cNvSpPr txBox="1"/>
          <p:nvPr/>
        </p:nvSpPr>
        <p:spPr>
          <a:xfrm>
            <a:off x="1097280" y="2203423"/>
            <a:ext cx="8742947" cy="4151906"/>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Respond pillar to be finalized in partnership with PADOH</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Consider diverse needs of those impacted by HIV</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Reduce stigma by removing stigmatizing language, policies, or imagery</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Collaborate with PADOH on responses to HIV outbreaks</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Ensure synergy with other epidemics (COVID-19, STIs)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building, column, black and white&#10;&#10;Description automatically generated">
            <a:extLst>
              <a:ext uri="{FF2B5EF4-FFF2-40B4-BE49-F238E27FC236}">
                <a16:creationId xmlns:a16="http://schemas.microsoft.com/office/drawing/2014/main" id="{C5C104DE-BF48-B312-C43D-F3378CA497E1}"/>
              </a:ext>
            </a:extLst>
          </p:cNvPr>
          <p:cNvPicPr>
            <a:picLocks noChangeAspect="1"/>
          </p:cNvPicPr>
          <p:nvPr/>
        </p:nvPicPr>
        <p:blipFill rotWithShape="1">
          <a:blip r:embed="rId2" cstate="email">
            <a:duotone>
              <a:prstClr val="black"/>
              <a:schemeClr val="tx1">
                <a:tint val="45000"/>
                <a:satMod val="400000"/>
              </a:schemeClr>
            </a:duotone>
            <a:extLst>
              <a:ext uri="{28A0092B-C50C-407E-A947-70E740481C1C}">
                <a14:useLocalDpi xmlns:a14="http://schemas.microsoft.com/office/drawing/2010/main"/>
              </a:ext>
            </a:extLst>
          </a:blip>
          <a:srcRect/>
          <a:stretch/>
        </p:blipFill>
        <p:spPr>
          <a:xfrm>
            <a:off x="9811662" y="2057399"/>
            <a:ext cx="1839769" cy="3977891"/>
          </a:xfrm>
          <a:prstGeom prst="rect">
            <a:avLst/>
          </a:prstGeom>
        </p:spPr>
      </p:pic>
    </p:spTree>
    <p:extLst>
      <p:ext uri="{BB962C8B-B14F-4D97-AF65-F5344CB8AC3E}">
        <p14:creationId xmlns:p14="http://schemas.microsoft.com/office/powerpoint/2010/main" val="936292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BD72DD1-FA56-B1FB-76BE-A96F8C369D86}"/>
              </a:ext>
            </a:extLst>
          </p:cNvPr>
          <p:cNvSpPr txBox="1">
            <a:spLocks/>
          </p:cNvSpPr>
          <p:nvPr/>
        </p:nvSpPr>
        <p:spPr>
          <a:xfrm>
            <a:off x="1148443" y="3279205"/>
            <a:ext cx="9895114" cy="1143000"/>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pPr>
            <a:r>
              <a:rPr lang="en-US" sz="20000" b="1" dirty="0">
                <a:solidFill>
                  <a:srgbClr val="4C3F49"/>
                </a:solidFill>
                <a:latin typeface="Montserrat" pitchFamily="2" charset="77"/>
                <a:ea typeface="Times New Roman" panose="02020603050405020304" pitchFamily="18" charset="0"/>
              </a:rPr>
              <a:t>THE LOGISTICS</a:t>
            </a:r>
            <a:endParaRPr lang="en-US" dirty="0">
              <a:latin typeface="Montserrat" pitchFamily="2" charset="77"/>
            </a:endParaRPr>
          </a:p>
        </p:txBody>
      </p:sp>
    </p:spTree>
    <p:extLst>
      <p:ext uri="{BB962C8B-B14F-4D97-AF65-F5344CB8AC3E}">
        <p14:creationId xmlns:p14="http://schemas.microsoft.com/office/powerpoint/2010/main" val="3959481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COLLECTIVE IMPACT MODEL</a:t>
            </a:r>
          </a:p>
        </p:txBody>
      </p:sp>
      <p:sp>
        <p:nvSpPr>
          <p:cNvPr id="4" name="TextBox 3">
            <a:extLst>
              <a:ext uri="{FF2B5EF4-FFF2-40B4-BE49-F238E27FC236}">
                <a16:creationId xmlns:a16="http://schemas.microsoft.com/office/drawing/2014/main" id="{2D991FAB-D54B-07C7-7E98-20882DC6D99B}"/>
              </a:ext>
            </a:extLst>
          </p:cNvPr>
          <p:cNvSpPr txBox="1"/>
          <p:nvPr/>
        </p:nvSpPr>
        <p:spPr>
          <a:xfrm>
            <a:off x="1097279" y="2156777"/>
            <a:ext cx="10010274" cy="4151906"/>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Proven model for public health change</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No single policy, government entity, or organization can tackle this issue</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This model brings together a network of key organizations, institutions, and community members in a structured way to work together towards a common goal</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Removes silos and isolated efforts</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Moves beyond simple partnerships and collaborations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431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COLLECTIVE IMPACT MODEL</a:t>
            </a:r>
          </a:p>
        </p:txBody>
      </p:sp>
      <p:grpSp>
        <p:nvGrpSpPr>
          <p:cNvPr id="3" name="Group 2">
            <a:extLst>
              <a:ext uri="{FF2B5EF4-FFF2-40B4-BE49-F238E27FC236}">
                <a16:creationId xmlns:a16="http://schemas.microsoft.com/office/drawing/2014/main" id="{9498A036-B770-AABD-CB85-3FDEE9D6BAFE}"/>
              </a:ext>
            </a:extLst>
          </p:cNvPr>
          <p:cNvGrpSpPr/>
          <p:nvPr/>
        </p:nvGrpSpPr>
        <p:grpSpPr>
          <a:xfrm>
            <a:off x="1831848" y="2086053"/>
            <a:ext cx="2939052" cy="710940"/>
            <a:chOff x="392516" y="0"/>
            <a:chExt cx="2342214" cy="888675"/>
          </a:xfrm>
        </p:grpSpPr>
        <p:sp>
          <p:nvSpPr>
            <p:cNvPr id="5" name="Rounded Rectangle 17">
              <a:extLst>
                <a:ext uri="{FF2B5EF4-FFF2-40B4-BE49-F238E27FC236}">
                  <a16:creationId xmlns:a16="http://schemas.microsoft.com/office/drawing/2014/main" id="{1954A0F2-6F7D-9383-F6F3-A0B41A59A0E6}"/>
                </a:ext>
              </a:extLst>
            </p:cNvPr>
            <p:cNvSpPr/>
            <p:nvPr/>
          </p:nvSpPr>
          <p:spPr>
            <a:xfrm>
              <a:off x="392516" y="0"/>
              <a:ext cx="2342214" cy="88867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6" name="Rounded Rectangle 4">
              <a:extLst>
                <a:ext uri="{FF2B5EF4-FFF2-40B4-BE49-F238E27FC236}">
                  <a16:creationId xmlns:a16="http://schemas.microsoft.com/office/drawing/2014/main" id="{05E13EA4-7550-C79F-0952-35389CEBD0B1}"/>
                </a:ext>
              </a:extLst>
            </p:cNvPr>
            <p:cNvSpPr txBox="1"/>
            <p:nvPr/>
          </p:nvSpPr>
          <p:spPr>
            <a:xfrm>
              <a:off x="435898" y="43382"/>
              <a:ext cx="2255450" cy="801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Helvetica Neue Condensed" panose="02000503000000020004" pitchFamily="2" charset="0"/>
                  <a:ea typeface="Helvetica Neue Condensed" panose="02000503000000020004" pitchFamily="2" charset="0"/>
                  <a:cs typeface="Helvetica Neue Condensed" panose="02000503000000020004" pitchFamily="2" charset="0"/>
                </a:rPr>
                <a:t>Common Agenda</a:t>
              </a:r>
            </a:p>
          </p:txBody>
        </p:sp>
      </p:grpSp>
      <p:grpSp>
        <p:nvGrpSpPr>
          <p:cNvPr id="7" name="Group 6">
            <a:extLst>
              <a:ext uri="{FF2B5EF4-FFF2-40B4-BE49-F238E27FC236}">
                <a16:creationId xmlns:a16="http://schemas.microsoft.com/office/drawing/2014/main" id="{E6BCD2C8-A357-D620-4349-372B698F7741}"/>
              </a:ext>
            </a:extLst>
          </p:cNvPr>
          <p:cNvGrpSpPr/>
          <p:nvPr/>
        </p:nvGrpSpPr>
        <p:grpSpPr>
          <a:xfrm>
            <a:off x="1831848" y="2852639"/>
            <a:ext cx="2939052" cy="713232"/>
            <a:chOff x="392516" y="935141"/>
            <a:chExt cx="2342214" cy="888675"/>
          </a:xfrm>
        </p:grpSpPr>
        <p:sp>
          <p:nvSpPr>
            <p:cNvPr id="8" name="Rounded Rectangle 15">
              <a:extLst>
                <a:ext uri="{FF2B5EF4-FFF2-40B4-BE49-F238E27FC236}">
                  <a16:creationId xmlns:a16="http://schemas.microsoft.com/office/drawing/2014/main" id="{7ABFD79B-E42D-0044-A5D6-032B54EE13D1}"/>
                </a:ext>
              </a:extLst>
            </p:cNvPr>
            <p:cNvSpPr/>
            <p:nvPr/>
          </p:nvSpPr>
          <p:spPr>
            <a:xfrm>
              <a:off x="392516" y="935141"/>
              <a:ext cx="2342214" cy="888675"/>
            </a:xfrm>
            <a:prstGeom prst="roundRect">
              <a:avLst/>
            </a:prstGeom>
          </p:spPr>
          <p:style>
            <a:lnRef idx="2">
              <a:schemeClr val="lt1">
                <a:hueOff val="0"/>
                <a:satOff val="0"/>
                <a:lumOff val="0"/>
                <a:alphaOff val="0"/>
              </a:schemeClr>
            </a:lnRef>
            <a:fillRef idx="1">
              <a:schemeClr val="accent2">
                <a:hueOff val="1170380"/>
                <a:satOff val="-1460"/>
                <a:lumOff val="343"/>
                <a:alphaOff val="0"/>
              </a:schemeClr>
            </a:fillRef>
            <a:effectRef idx="0">
              <a:schemeClr val="accent2">
                <a:hueOff val="1170380"/>
                <a:satOff val="-1460"/>
                <a:lumOff val="343"/>
                <a:alphaOff val="0"/>
              </a:schemeClr>
            </a:effectRef>
            <a:fontRef idx="minor">
              <a:schemeClr val="lt1"/>
            </a:fontRef>
          </p:style>
          <p:txBody>
            <a:bodyPr/>
            <a:lstStyle/>
            <a:p>
              <a:endParaRPr lang="en-US"/>
            </a:p>
          </p:txBody>
        </p:sp>
        <p:sp>
          <p:nvSpPr>
            <p:cNvPr id="9" name="Rounded Rectangle 6">
              <a:extLst>
                <a:ext uri="{FF2B5EF4-FFF2-40B4-BE49-F238E27FC236}">
                  <a16:creationId xmlns:a16="http://schemas.microsoft.com/office/drawing/2014/main" id="{3A2B699E-CA26-649A-106D-69819DCC4D21}"/>
                </a:ext>
              </a:extLst>
            </p:cNvPr>
            <p:cNvSpPr txBox="1"/>
            <p:nvPr/>
          </p:nvSpPr>
          <p:spPr>
            <a:xfrm>
              <a:off x="435898" y="978523"/>
              <a:ext cx="2255450" cy="801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Helvetica Neue Condensed" panose="02000503000000020004" pitchFamily="2" charset="0"/>
                  <a:ea typeface="Helvetica Neue Condensed" panose="02000503000000020004" pitchFamily="2" charset="0"/>
                  <a:cs typeface="Helvetica Neue Condensed" panose="02000503000000020004" pitchFamily="2" charset="0"/>
                </a:rPr>
                <a:t>Common Progress Measures </a:t>
              </a:r>
            </a:p>
          </p:txBody>
        </p:sp>
      </p:grpSp>
      <p:grpSp>
        <p:nvGrpSpPr>
          <p:cNvPr id="10" name="Group 9">
            <a:extLst>
              <a:ext uri="{FF2B5EF4-FFF2-40B4-BE49-F238E27FC236}">
                <a16:creationId xmlns:a16="http://schemas.microsoft.com/office/drawing/2014/main" id="{F06E8707-F85F-145C-E1B6-F9F2F0B0D748}"/>
              </a:ext>
            </a:extLst>
          </p:cNvPr>
          <p:cNvGrpSpPr/>
          <p:nvPr/>
        </p:nvGrpSpPr>
        <p:grpSpPr>
          <a:xfrm>
            <a:off x="1831848" y="3623129"/>
            <a:ext cx="2939052" cy="713232"/>
            <a:chOff x="392516" y="1868250"/>
            <a:chExt cx="2342214" cy="888675"/>
          </a:xfrm>
        </p:grpSpPr>
        <p:sp>
          <p:nvSpPr>
            <p:cNvPr id="11" name="Rounded Rectangle 13">
              <a:extLst>
                <a:ext uri="{FF2B5EF4-FFF2-40B4-BE49-F238E27FC236}">
                  <a16:creationId xmlns:a16="http://schemas.microsoft.com/office/drawing/2014/main" id="{3A1E42CA-B8F0-EE6A-EE9F-C1C776237D5C}"/>
                </a:ext>
              </a:extLst>
            </p:cNvPr>
            <p:cNvSpPr/>
            <p:nvPr/>
          </p:nvSpPr>
          <p:spPr>
            <a:xfrm>
              <a:off x="392516" y="1868250"/>
              <a:ext cx="2342214" cy="888675"/>
            </a:xfrm>
            <a:prstGeom prst="round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a:lstStyle/>
            <a:p>
              <a:endParaRPr lang="en-US"/>
            </a:p>
          </p:txBody>
        </p:sp>
        <p:sp>
          <p:nvSpPr>
            <p:cNvPr id="12" name="Rounded Rectangle 8">
              <a:extLst>
                <a:ext uri="{FF2B5EF4-FFF2-40B4-BE49-F238E27FC236}">
                  <a16:creationId xmlns:a16="http://schemas.microsoft.com/office/drawing/2014/main" id="{FC6195FA-79DA-C75B-0C13-5B558FD9E497}"/>
                </a:ext>
              </a:extLst>
            </p:cNvPr>
            <p:cNvSpPr txBox="1"/>
            <p:nvPr/>
          </p:nvSpPr>
          <p:spPr>
            <a:xfrm>
              <a:off x="435898" y="1911632"/>
              <a:ext cx="2255450" cy="801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Helvetica Neue Condensed" panose="02000503000000020004" pitchFamily="2" charset="0"/>
                  <a:ea typeface="Helvetica Neue Condensed" panose="02000503000000020004" pitchFamily="2" charset="0"/>
                  <a:cs typeface="Helvetica Neue Condensed" panose="02000503000000020004" pitchFamily="2" charset="0"/>
                </a:rPr>
                <a:t>Mutually Reinforcing Activities</a:t>
              </a:r>
            </a:p>
          </p:txBody>
        </p:sp>
      </p:grpSp>
      <p:grpSp>
        <p:nvGrpSpPr>
          <p:cNvPr id="13" name="Group 12">
            <a:extLst>
              <a:ext uri="{FF2B5EF4-FFF2-40B4-BE49-F238E27FC236}">
                <a16:creationId xmlns:a16="http://schemas.microsoft.com/office/drawing/2014/main" id="{7B9DA86E-2FAB-357A-7347-50D945EED0F0}"/>
              </a:ext>
            </a:extLst>
          </p:cNvPr>
          <p:cNvGrpSpPr/>
          <p:nvPr/>
        </p:nvGrpSpPr>
        <p:grpSpPr>
          <a:xfrm>
            <a:off x="1846315" y="4401396"/>
            <a:ext cx="2939052" cy="713232"/>
            <a:chOff x="392516" y="2801359"/>
            <a:chExt cx="2342214" cy="888675"/>
          </a:xfrm>
        </p:grpSpPr>
        <p:sp>
          <p:nvSpPr>
            <p:cNvPr id="14" name="Rounded Rectangle 11">
              <a:extLst>
                <a:ext uri="{FF2B5EF4-FFF2-40B4-BE49-F238E27FC236}">
                  <a16:creationId xmlns:a16="http://schemas.microsoft.com/office/drawing/2014/main" id="{F51266A6-4A0E-2603-04D3-F6EEDD0D5A7D}"/>
                </a:ext>
              </a:extLst>
            </p:cNvPr>
            <p:cNvSpPr/>
            <p:nvPr/>
          </p:nvSpPr>
          <p:spPr>
            <a:xfrm>
              <a:off x="392516" y="2801359"/>
              <a:ext cx="2342214" cy="888675"/>
            </a:xfrm>
            <a:prstGeom prst="roundRect">
              <a:avLst/>
            </a:prstGeom>
          </p:spPr>
          <p:style>
            <a:lnRef idx="2">
              <a:schemeClr val="lt1">
                <a:hueOff val="0"/>
                <a:satOff val="0"/>
                <a:lumOff val="0"/>
                <a:alphaOff val="0"/>
              </a:schemeClr>
            </a:lnRef>
            <a:fillRef idx="1">
              <a:schemeClr val="accent2">
                <a:hueOff val="3511139"/>
                <a:satOff val="-4379"/>
                <a:lumOff val="1030"/>
                <a:alphaOff val="0"/>
              </a:schemeClr>
            </a:fillRef>
            <a:effectRef idx="0">
              <a:schemeClr val="accent2">
                <a:hueOff val="3511139"/>
                <a:satOff val="-4379"/>
                <a:lumOff val="1030"/>
                <a:alphaOff val="0"/>
              </a:schemeClr>
            </a:effectRef>
            <a:fontRef idx="minor">
              <a:schemeClr val="lt1"/>
            </a:fontRef>
          </p:style>
          <p:txBody>
            <a:bodyPr/>
            <a:lstStyle/>
            <a:p>
              <a:endParaRPr lang="en-US"/>
            </a:p>
          </p:txBody>
        </p:sp>
        <p:sp>
          <p:nvSpPr>
            <p:cNvPr id="15" name="Rounded Rectangle 10">
              <a:extLst>
                <a:ext uri="{FF2B5EF4-FFF2-40B4-BE49-F238E27FC236}">
                  <a16:creationId xmlns:a16="http://schemas.microsoft.com/office/drawing/2014/main" id="{DFAEFFE6-EEE1-A5E3-1DF8-1B80CA2AD8C7}"/>
                </a:ext>
              </a:extLst>
            </p:cNvPr>
            <p:cNvSpPr txBox="1"/>
            <p:nvPr/>
          </p:nvSpPr>
          <p:spPr>
            <a:xfrm>
              <a:off x="435898" y="2844741"/>
              <a:ext cx="2255450" cy="801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Helvetica Neue Condensed" panose="02000503000000020004" pitchFamily="2" charset="0"/>
                  <a:ea typeface="Helvetica Neue Condensed" panose="02000503000000020004" pitchFamily="2" charset="0"/>
                  <a:cs typeface="Helvetica Neue Condensed" panose="02000503000000020004" pitchFamily="2" charset="0"/>
                </a:rPr>
                <a:t>Communications</a:t>
              </a:r>
            </a:p>
          </p:txBody>
        </p:sp>
      </p:grpSp>
      <p:grpSp>
        <p:nvGrpSpPr>
          <p:cNvPr id="16" name="Group 15">
            <a:extLst>
              <a:ext uri="{FF2B5EF4-FFF2-40B4-BE49-F238E27FC236}">
                <a16:creationId xmlns:a16="http://schemas.microsoft.com/office/drawing/2014/main" id="{BEED17B8-78A9-5FD7-2EB5-1262AE3A565E}"/>
              </a:ext>
            </a:extLst>
          </p:cNvPr>
          <p:cNvGrpSpPr/>
          <p:nvPr/>
        </p:nvGrpSpPr>
        <p:grpSpPr>
          <a:xfrm>
            <a:off x="1846315" y="5181505"/>
            <a:ext cx="2939052" cy="713232"/>
            <a:chOff x="392516" y="3734468"/>
            <a:chExt cx="2342214" cy="888675"/>
          </a:xfrm>
        </p:grpSpPr>
        <p:sp>
          <p:nvSpPr>
            <p:cNvPr id="17" name="Rounded Rectangle 8">
              <a:extLst>
                <a:ext uri="{FF2B5EF4-FFF2-40B4-BE49-F238E27FC236}">
                  <a16:creationId xmlns:a16="http://schemas.microsoft.com/office/drawing/2014/main" id="{E61DE374-A3D1-8A64-A099-5A3625CF396F}"/>
                </a:ext>
              </a:extLst>
            </p:cNvPr>
            <p:cNvSpPr/>
            <p:nvPr/>
          </p:nvSpPr>
          <p:spPr>
            <a:xfrm>
              <a:off x="392516" y="3734468"/>
              <a:ext cx="2342214" cy="888675"/>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a:lstStyle/>
            <a:p>
              <a:endParaRPr lang="en-US"/>
            </a:p>
          </p:txBody>
        </p:sp>
        <p:sp>
          <p:nvSpPr>
            <p:cNvPr id="18" name="Rounded Rectangle 12">
              <a:extLst>
                <a:ext uri="{FF2B5EF4-FFF2-40B4-BE49-F238E27FC236}">
                  <a16:creationId xmlns:a16="http://schemas.microsoft.com/office/drawing/2014/main" id="{AA7E4288-4B27-48F1-C58B-787D635689C6}"/>
                </a:ext>
              </a:extLst>
            </p:cNvPr>
            <p:cNvSpPr txBox="1"/>
            <p:nvPr/>
          </p:nvSpPr>
          <p:spPr>
            <a:xfrm>
              <a:off x="435898" y="3777850"/>
              <a:ext cx="2255450" cy="801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latin typeface="Helvetica Neue Condensed" panose="02000503000000020004" pitchFamily="2" charset="0"/>
                  <a:ea typeface="Helvetica Neue Condensed" panose="02000503000000020004" pitchFamily="2" charset="0"/>
                  <a:cs typeface="Helvetica Neue Condensed" panose="02000503000000020004" pitchFamily="2" charset="0"/>
                </a:rPr>
                <a:t>Backbone Organization  </a:t>
              </a:r>
            </a:p>
          </p:txBody>
        </p:sp>
      </p:grpSp>
      <p:grpSp>
        <p:nvGrpSpPr>
          <p:cNvPr id="19" name="Group 18">
            <a:extLst>
              <a:ext uri="{FF2B5EF4-FFF2-40B4-BE49-F238E27FC236}">
                <a16:creationId xmlns:a16="http://schemas.microsoft.com/office/drawing/2014/main" id="{E63A87BE-5926-0E3D-CD8F-292530C2D795}"/>
              </a:ext>
            </a:extLst>
          </p:cNvPr>
          <p:cNvGrpSpPr/>
          <p:nvPr/>
        </p:nvGrpSpPr>
        <p:grpSpPr>
          <a:xfrm>
            <a:off x="4913490" y="2123545"/>
            <a:ext cx="5559552" cy="618702"/>
            <a:chOff x="2734731" y="90901"/>
            <a:chExt cx="5559552" cy="710940"/>
          </a:xfrm>
        </p:grpSpPr>
        <p:sp>
          <p:nvSpPr>
            <p:cNvPr id="20" name="Round Same Side Corner Rectangle 32">
              <a:extLst>
                <a:ext uri="{FF2B5EF4-FFF2-40B4-BE49-F238E27FC236}">
                  <a16:creationId xmlns:a16="http://schemas.microsoft.com/office/drawing/2014/main" id="{5ADF43E4-27CF-50AE-282D-50B932945DC3}"/>
                </a:ext>
              </a:extLst>
            </p:cNvPr>
            <p:cNvSpPr/>
            <p:nvPr/>
          </p:nvSpPr>
          <p:spPr>
            <a:xfrm rot="5400000">
              <a:off x="5159037" y="-2333405"/>
              <a:ext cx="710940" cy="5559552"/>
            </a:xfrm>
            <a:prstGeom prst="round2Same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ound Same Side Corner Rectangle 4">
              <a:extLst>
                <a:ext uri="{FF2B5EF4-FFF2-40B4-BE49-F238E27FC236}">
                  <a16:creationId xmlns:a16="http://schemas.microsoft.com/office/drawing/2014/main" id="{5A64B458-B500-1916-9209-476C2DC1077D}"/>
                </a:ext>
              </a:extLst>
            </p:cNvPr>
            <p:cNvSpPr txBox="1"/>
            <p:nvPr/>
          </p:nvSpPr>
          <p:spPr>
            <a:xfrm>
              <a:off x="2734732" y="125605"/>
              <a:ext cx="5524847" cy="64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0" lvl="1" algn="l" defTabSz="800100" rtl="0">
                <a:lnSpc>
                  <a:spcPct val="90000"/>
                </a:lnSpc>
                <a:spcBef>
                  <a:spcPct val="0"/>
                </a:spcBef>
                <a:spcAft>
                  <a:spcPct val="15000"/>
                </a:spcAft>
              </a:pPr>
              <a:r>
                <a:rPr lang="en-US" sz="1800" i="1" kern="1200" dirty="0">
                  <a:latin typeface="Helvetica Neue Thin" panose="020B0403020202020204" pitchFamily="34" charset="0"/>
                  <a:ea typeface="Helvetica Neue Thin" panose="020B0403020202020204" pitchFamily="34" charset="0"/>
                  <a:cs typeface="Helvetica Neue" panose="02000503000000020004" pitchFamily="2" charset="0"/>
                </a:rPr>
                <a:t>Partners agree to the mission, vision, goals &amp; strategies</a:t>
              </a:r>
            </a:p>
          </p:txBody>
        </p:sp>
      </p:grpSp>
      <p:grpSp>
        <p:nvGrpSpPr>
          <p:cNvPr id="22" name="Group 21">
            <a:extLst>
              <a:ext uri="{FF2B5EF4-FFF2-40B4-BE49-F238E27FC236}">
                <a16:creationId xmlns:a16="http://schemas.microsoft.com/office/drawing/2014/main" id="{0035A7DA-DDE7-5CA5-A6F7-B8AC33C4DE71}"/>
              </a:ext>
            </a:extLst>
          </p:cNvPr>
          <p:cNvGrpSpPr/>
          <p:nvPr/>
        </p:nvGrpSpPr>
        <p:grpSpPr>
          <a:xfrm>
            <a:off x="4913490" y="2956904"/>
            <a:ext cx="5559552" cy="557784"/>
            <a:chOff x="2734731" y="1024010"/>
            <a:chExt cx="5559552" cy="710940"/>
          </a:xfrm>
        </p:grpSpPr>
        <p:sp>
          <p:nvSpPr>
            <p:cNvPr id="23" name="Round Same Side Corner Rectangle 30">
              <a:extLst>
                <a:ext uri="{FF2B5EF4-FFF2-40B4-BE49-F238E27FC236}">
                  <a16:creationId xmlns:a16="http://schemas.microsoft.com/office/drawing/2014/main" id="{EBED866B-39B9-10BA-AA1A-2783F35C66A0}"/>
                </a:ext>
              </a:extLst>
            </p:cNvPr>
            <p:cNvSpPr/>
            <p:nvPr/>
          </p:nvSpPr>
          <p:spPr>
            <a:xfrm rot="5400000">
              <a:off x="5159037" y="-1400296"/>
              <a:ext cx="710940" cy="5559552"/>
            </a:xfrm>
            <a:prstGeom prst="round2SameRect">
              <a:avLst/>
            </a:prstGeom>
          </p:spPr>
          <p:style>
            <a:lnRef idx="2">
              <a:schemeClr val="accent2">
                <a:tint val="40000"/>
                <a:alpha val="90000"/>
                <a:hueOff val="1256455"/>
                <a:satOff val="-1094"/>
                <a:lumOff val="-1"/>
                <a:alphaOff val="0"/>
              </a:schemeClr>
            </a:lnRef>
            <a:fillRef idx="1">
              <a:schemeClr val="accent2">
                <a:tint val="40000"/>
                <a:alpha val="90000"/>
                <a:hueOff val="1256455"/>
                <a:satOff val="-1094"/>
                <a:lumOff val="-1"/>
                <a:alphaOff val="0"/>
              </a:schemeClr>
            </a:fillRef>
            <a:effectRef idx="0">
              <a:schemeClr val="accent2">
                <a:tint val="40000"/>
                <a:alpha val="90000"/>
                <a:hueOff val="1256455"/>
                <a:satOff val="-1094"/>
                <a:lumOff val="-1"/>
                <a:alphaOff val="0"/>
              </a:schemeClr>
            </a:effectRef>
            <a:fontRef idx="minor">
              <a:schemeClr val="dk1">
                <a:hueOff val="0"/>
                <a:satOff val="0"/>
                <a:lumOff val="0"/>
                <a:alphaOff val="0"/>
              </a:schemeClr>
            </a:fontRef>
          </p:style>
          <p:txBody>
            <a:bodyPr/>
            <a:lstStyle/>
            <a:p>
              <a:endParaRPr lang="en-US"/>
            </a:p>
          </p:txBody>
        </p:sp>
        <p:sp>
          <p:nvSpPr>
            <p:cNvPr id="24" name="Round Same Side Corner Rectangle 6">
              <a:extLst>
                <a:ext uri="{FF2B5EF4-FFF2-40B4-BE49-F238E27FC236}">
                  <a16:creationId xmlns:a16="http://schemas.microsoft.com/office/drawing/2014/main" id="{91867411-1497-9ACE-073B-B4DF2D484972}"/>
                </a:ext>
              </a:extLst>
            </p:cNvPr>
            <p:cNvSpPr txBox="1"/>
            <p:nvPr/>
          </p:nvSpPr>
          <p:spPr>
            <a:xfrm>
              <a:off x="2734732" y="1058714"/>
              <a:ext cx="5524847" cy="64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0" lvl="1" algn="l" defTabSz="800100" rtl="0">
                <a:lnSpc>
                  <a:spcPct val="90000"/>
                </a:lnSpc>
                <a:spcBef>
                  <a:spcPct val="0"/>
                </a:spcBef>
                <a:spcAft>
                  <a:spcPct val="15000"/>
                </a:spcAft>
              </a:pPr>
              <a:r>
                <a:rPr lang="en-US" sz="1800" i="1" kern="1200" dirty="0">
                  <a:latin typeface="Helvetica Neue Thin" panose="020B0403020202020204" pitchFamily="34" charset="0"/>
                  <a:ea typeface="Helvetica Neue Thin" panose="020B0403020202020204" pitchFamily="34" charset="0"/>
                </a:rPr>
                <a:t>Partners agree to standard data indicators</a:t>
              </a:r>
            </a:p>
          </p:txBody>
        </p:sp>
      </p:grpSp>
      <p:grpSp>
        <p:nvGrpSpPr>
          <p:cNvPr id="25" name="Group 24">
            <a:extLst>
              <a:ext uri="{FF2B5EF4-FFF2-40B4-BE49-F238E27FC236}">
                <a16:creationId xmlns:a16="http://schemas.microsoft.com/office/drawing/2014/main" id="{71E127D8-461D-3B68-7A3C-4E8D7CE14766}"/>
              </a:ext>
            </a:extLst>
          </p:cNvPr>
          <p:cNvGrpSpPr/>
          <p:nvPr/>
        </p:nvGrpSpPr>
        <p:grpSpPr>
          <a:xfrm>
            <a:off x="4913490" y="3710514"/>
            <a:ext cx="5559552" cy="557784"/>
            <a:chOff x="2734731" y="1957118"/>
            <a:chExt cx="5559552" cy="710940"/>
          </a:xfrm>
        </p:grpSpPr>
        <p:sp>
          <p:nvSpPr>
            <p:cNvPr id="26" name="Round Same Side Corner Rectangle 28">
              <a:extLst>
                <a:ext uri="{FF2B5EF4-FFF2-40B4-BE49-F238E27FC236}">
                  <a16:creationId xmlns:a16="http://schemas.microsoft.com/office/drawing/2014/main" id="{288EA226-4103-4D8E-30ED-548F12A1C67F}"/>
                </a:ext>
              </a:extLst>
            </p:cNvPr>
            <p:cNvSpPr/>
            <p:nvPr/>
          </p:nvSpPr>
          <p:spPr>
            <a:xfrm rot="5400000">
              <a:off x="5159037" y="-467188"/>
              <a:ext cx="710940" cy="5559552"/>
            </a:xfrm>
            <a:prstGeom prst="round2SameRect">
              <a:avLst/>
            </a:prstGeom>
          </p:spPr>
          <p:style>
            <a:lnRef idx="2">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0">
              <a:schemeClr val="accent2">
                <a:tint val="40000"/>
                <a:alpha val="90000"/>
                <a:hueOff val="2512910"/>
                <a:satOff val="-2189"/>
                <a:lumOff val="-3"/>
                <a:alphaOff val="0"/>
              </a:schemeClr>
            </a:effectRef>
            <a:fontRef idx="minor">
              <a:schemeClr val="dk1">
                <a:hueOff val="0"/>
                <a:satOff val="0"/>
                <a:lumOff val="0"/>
                <a:alphaOff val="0"/>
              </a:schemeClr>
            </a:fontRef>
          </p:style>
          <p:txBody>
            <a:bodyPr/>
            <a:lstStyle/>
            <a:p>
              <a:endParaRPr lang="en-US"/>
            </a:p>
          </p:txBody>
        </p:sp>
        <p:sp>
          <p:nvSpPr>
            <p:cNvPr id="27" name="Round Same Side Corner Rectangle 8">
              <a:extLst>
                <a:ext uri="{FF2B5EF4-FFF2-40B4-BE49-F238E27FC236}">
                  <a16:creationId xmlns:a16="http://schemas.microsoft.com/office/drawing/2014/main" id="{D7612341-8045-0B76-67E7-6F65F0F64DA1}"/>
                </a:ext>
              </a:extLst>
            </p:cNvPr>
            <p:cNvSpPr txBox="1"/>
            <p:nvPr/>
          </p:nvSpPr>
          <p:spPr>
            <a:xfrm>
              <a:off x="2734732" y="1991822"/>
              <a:ext cx="5524847" cy="64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0" lvl="1" algn="l" defTabSz="800100" rtl="0">
                <a:lnSpc>
                  <a:spcPct val="90000"/>
                </a:lnSpc>
                <a:spcBef>
                  <a:spcPct val="0"/>
                </a:spcBef>
                <a:spcAft>
                  <a:spcPct val="15000"/>
                </a:spcAft>
              </a:pPr>
              <a:r>
                <a:rPr lang="en-US" sz="1800" i="1" kern="1200" dirty="0">
                  <a:latin typeface="Helvetica Neue Thin" panose="020B0403020202020204" pitchFamily="34" charset="0"/>
                  <a:ea typeface="Helvetica Neue Thin" panose="020B0403020202020204" pitchFamily="34" charset="0"/>
                </a:rPr>
                <a:t>Partners leverage their organizational resources to support the initiative's mission and goals</a:t>
              </a:r>
            </a:p>
          </p:txBody>
        </p:sp>
      </p:grpSp>
      <p:grpSp>
        <p:nvGrpSpPr>
          <p:cNvPr id="28" name="Group 27">
            <a:extLst>
              <a:ext uri="{FF2B5EF4-FFF2-40B4-BE49-F238E27FC236}">
                <a16:creationId xmlns:a16="http://schemas.microsoft.com/office/drawing/2014/main" id="{8A7732ED-3AB7-9E1A-3B75-70FB9969D29A}"/>
              </a:ext>
            </a:extLst>
          </p:cNvPr>
          <p:cNvGrpSpPr/>
          <p:nvPr/>
        </p:nvGrpSpPr>
        <p:grpSpPr>
          <a:xfrm>
            <a:off x="4930116" y="4452894"/>
            <a:ext cx="5559552" cy="557784"/>
            <a:chOff x="2734731" y="2890226"/>
            <a:chExt cx="5559552" cy="710940"/>
          </a:xfrm>
        </p:grpSpPr>
        <p:sp>
          <p:nvSpPr>
            <p:cNvPr id="29" name="Round Same Side Corner Rectangle 26">
              <a:extLst>
                <a:ext uri="{FF2B5EF4-FFF2-40B4-BE49-F238E27FC236}">
                  <a16:creationId xmlns:a16="http://schemas.microsoft.com/office/drawing/2014/main" id="{E2782C6D-A43A-B56A-07E7-3951EFDB4B8F}"/>
                </a:ext>
              </a:extLst>
            </p:cNvPr>
            <p:cNvSpPr/>
            <p:nvPr/>
          </p:nvSpPr>
          <p:spPr>
            <a:xfrm rot="5400000">
              <a:off x="5159037" y="465920"/>
              <a:ext cx="710940" cy="5559552"/>
            </a:xfrm>
            <a:prstGeom prst="round2SameRect">
              <a:avLst/>
            </a:prstGeom>
          </p:spPr>
          <p:style>
            <a:lnRef idx="2">
              <a:schemeClr val="accent2">
                <a:tint val="40000"/>
                <a:alpha val="90000"/>
                <a:hueOff val="3769366"/>
                <a:satOff val="-3283"/>
                <a:lumOff val="-4"/>
                <a:alphaOff val="0"/>
              </a:schemeClr>
            </a:lnRef>
            <a:fillRef idx="1">
              <a:schemeClr val="accent2">
                <a:tint val="40000"/>
                <a:alpha val="90000"/>
                <a:hueOff val="3769366"/>
                <a:satOff val="-3283"/>
                <a:lumOff val="-4"/>
                <a:alphaOff val="0"/>
              </a:schemeClr>
            </a:fillRef>
            <a:effectRef idx="0">
              <a:schemeClr val="accent2">
                <a:tint val="40000"/>
                <a:alpha val="90000"/>
                <a:hueOff val="3769366"/>
                <a:satOff val="-3283"/>
                <a:lumOff val="-4"/>
                <a:alphaOff val="0"/>
              </a:schemeClr>
            </a:effectRef>
            <a:fontRef idx="minor">
              <a:schemeClr val="dk1">
                <a:hueOff val="0"/>
                <a:satOff val="0"/>
                <a:lumOff val="0"/>
                <a:alphaOff val="0"/>
              </a:schemeClr>
            </a:fontRef>
          </p:style>
          <p:txBody>
            <a:bodyPr/>
            <a:lstStyle/>
            <a:p>
              <a:endParaRPr lang="en-US"/>
            </a:p>
          </p:txBody>
        </p:sp>
        <p:sp>
          <p:nvSpPr>
            <p:cNvPr id="30" name="Round Same Side Corner Rectangle 10">
              <a:extLst>
                <a:ext uri="{FF2B5EF4-FFF2-40B4-BE49-F238E27FC236}">
                  <a16:creationId xmlns:a16="http://schemas.microsoft.com/office/drawing/2014/main" id="{720E0820-EDF7-B883-969E-70D8761557F2}"/>
                </a:ext>
              </a:extLst>
            </p:cNvPr>
            <p:cNvSpPr txBox="1"/>
            <p:nvPr/>
          </p:nvSpPr>
          <p:spPr>
            <a:xfrm>
              <a:off x="2734732" y="2924931"/>
              <a:ext cx="5524847" cy="64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0" lvl="1" algn="l" defTabSz="800100" rtl="0">
                <a:lnSpc>
                  <a:spcPct val="90000"/>
                </a:lnSpc>
                <a:spcBef>
                  <a:spcPct val="0"/>
                </a:spcBef>
                <a:spcAft>
                  <a:spcPct val="15000"/>
                </a:spcAft>
              </a:pPr>
              <a:r>
                <a:rPr lang="en-US" sz="1800" i="1" kern="1200" dirty="0">
                  <a:latin typeface="Helvetica Neue Thin" panose="020B0403020202020204" pitchFamily="34" charset="0"/>
                  <a:ea typeface="Helvetica Neue Thin" panose="020B0403020202020204" pitchFamily="34" charset="0"/>
                </a:rPr>
                <a:t>Partners participate in regular initiative-wide and subcommittee meetings</a:t>
              </a:r>
            </a:p>
          </p:txBody>
        </p:sp>
      </p:grpSp>
      <p:grpSp>
        <p:nvGrpSpPr>
          <p:cNvPr id="31" name="Group 30">
            <a:extLst>
              <a:ext uri="{FF2B5EF4-FFF2-40B4-BE49-F238E27FC236}">
                <a16:creationId xmlns:a16="http://schemas.microsoft.com/office/drawing/2014/main" id="{3E9CEAC5-5694-54FB-0BB6-BF75C984542B}"/>
              </a:ext>
            </a:extLst>
          </p:cNvPr>
          <p:cNvGrpSpPr/>
          <p:nvPr/>
        </p:nvGrpSpPr>
        <p:grpSpPr>
          <a:xfrm>
            <a:off x="4930116" y="5275955"/>
            <a:ext cx="5559552" cy="557784"/>
            <a:chOff x="2734731" y="3823335"/>
            <a:chExt cx="5559552" cy="710940"/>
          </a:xfrm>
        </p:grpSpPr>
        <p:sp>
          <p:nvSpPr>
            <p:cNvPr id="32" name="Round Same Side Corner Rectangle 24">
              <a:extLst>
                <a:ext uri="{FF2B5EF4-FFF2-40B4-BE49-F238E27FC236}">
                  <a16:creationId xmlns:a16="http://schemas.microsoft.com/office/drawing/2014/main" id="{0343DF5C-0EDC-96B9-023C-6A9A37C15095}"/>
                </a:ext>
              </a:extLst>
            </p:cNvPr>
            <p:cNvSpPr/>
            <p:nvPr/>
          </p:nvSpPr>
          <p:spPr>
            <a:xfrm rot="5400000">
              <a:off x="5159037" y="1399029"/>
              <a:ext cx="710940" cy="5559552"/>
            </a:xfrm>
            <a:prstGeom prst="round2SameRect">
              <a:avLst/>
            </a:prstGeom>
          </p:spPr>
          <p:style>
            <a:lnRef idx="2">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0">
              <a:schemeClr val="accent2">
                <a:tint val="40000"/>
                <a:alpha val="90000"/>
                <a:hueOff val="5025821"/>
                <a:satOff val="-4378"/>
                <a:lumOff val="-6"/>
                <a:alphaOff val="0"/>
              </a:schemeClr>
            </a:effectRef>
            <a:fontRef idx="minor">
              <a:schemeClr val="dk1">
                <a:hueOff val="0"/>
                <a:satOff val="0"/>
                <a:lumOff val="0"/>
                <a:alphaOff val="0"/>
              </a:schemeClr>
            </a:fontRef>
          </p:style>
          <p:txBody>
            <a:bodyPr/>
            <a:lstStyle/>
            <a:p>
              <a:endParaRPr lang="en-US"/>
            </a:p>
          </p:txBody>
        </p:sp>
        <p:sp>
          <p:nvSpPr>
            <p:cNvPr id="33" name="Round Same Side Corner Rectangle 12">
              <a:extLst>
                <a:ext uri="{FF2B5EF4-FFF2-40B4-BE49-F238E27FC236}">
                  <a16:creationId xmlns:a16="http://schemas.microsoft.com/office/drawing/2014/main" id="{E0B8A44B-33A4-636A-5470-33E4869BF60D}"/>
                </a:ext>
              </a:extLst>
            </p:cNvPr>
            <p:cNvSpPr txBox="1"/>
            <p:nvPr/>
          </p:nvSpPr>
          <p:spPr>
            <a:xfrm>
              <a:off x="2734732" y="3858040"/>
              <a:ext cx="5524847" cy="641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0" lvl="1" algn="l" defTabSz="800100" rtl="0">
                <a:lnSpc>
                  <a:spcPct val="90000"/>
                </a:lnSpc>
                <a:spcBef>
                  <a:spcPct val="0"/>
                </a:spcBef>
                <a:spcAft>
                  <a:spcPct val="15000"/>
                </a:spcAft>
              </a:pPr>
              <a:r>
                <a:rPr lang="en-US" sz="1800" i="1" kern="1200" dirty="0">
                  <a:latin typeface="Helvetica Neue Thin" panose="020B0403020202020204" pitchFamily="34" charset="0"/>
                  <a:ea typeface="Helvetica Neue Thin" panose="020B0403020202020204" pitchFamily="34" charset="0"/>
                </a:rPr>
                <a:t>Dedicated full-time and part-time staff to support the initiative (fiscal agent: JHF)</a:t>
              </a:r>
            </a:p>
          </p:txBody>
        </p:sp>
      </p:grpSp>
      <p:sp>
        <p:nvSpPr>
          <p:cNvPr id="34" name="Rectangle 33">
            <a:extLst>
              <a:ext uri="{FF2B5EF4-FFF2-40B4-BE49-F238E27FC236}">
                <a16:creationId xmlns:a16="http://schemas.microsoft.com/office/drawing/2014/main" id="{16897D54-D6D7-32D7-D2FF-483129E8D369}"/>
              </a:ext>
            </a:extLst>
          </p:cNvPr>
          <p:cNvSpPr/>
          <p:nvPr/>
        </p:nvSpPr>
        <p:spPr>
          <a:xfrm>
            <a:off x="1846315" y="6440592"/>
            <a:ext cx="9144000" cy="261610"/>
          </a:xfrm>
          <a:prstGeom prst="rect">
            <a:avLst/>
          </a:prstGeom>
        </p:spPr>
        <p:txBody>
          <a:bodyPr wrap="square">
            <a:spAutoFit/>
          </a:bodyPr>
          <a:lstStyle/>
          <a:p>
            <a:pPr algn="ctr"/>
            <a:r>
              <a:rPr lang="en-US" sz="1100" i="1" dirty="0">
                <a:solidFill>
                  <a:schemeClr val="bg1"/>
                </a:solidFill>
                <a:latin typeface="Helvetica Neue UltraLight" panose="02000206000000020004" pitchFamily="2" charset="0"/>
                <a:ea typeface="Helvetica Neue UltraLight" panose="02000206000000020004" pitchFamily="2" charset="0"/>
              </a:rPr>
              <a:t>Source: Kania, J. &amp; Kramer, M. (2011). Collective Impact. Stanford Social Innovation Review. Winter: 36-41.</a:t>
            </a:r>
          </a:p>
        </p:txBody>
      </p:sp>
    </p:spTree>
    <p:extLst>
      <p:ext uri="{BB962C8B-B14F-4D97-AF65-F5344CB8AC3E}">
        <p14:creationId xmlns:p14="http://schemas.microsoft.com/office/powerpoint/2010/main" val="1166359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63412" y="286603"/>
            <a:ext cx="10928990" cy="1450757"/>
          </a:xfrm>
        </p:spPr>
        <p:txBody>
          <a:bodyPr>
            <a:noAutofit/>
          </a:bodyPr>
          <a:lstStyle/>
          <a:p>
            <a:r>
              <a:rPr lang="en-US" sz="5400" b="1" dirty="0">
                <a:latin typeface="Montserrat" panose="00000500000000000000" pitchFamily="2" charset="0"/>
              </a:rPr>
              <a:t>COLLECTIVE IMPACT WORKS</a:t>
            </a:r>
          </a:p>
        </p:txBody>
      </p:sp>
      <p:pic>
        <p:nvPicPr>
          <p:cNvPr id="4" name="Picture 3" descr="A red rectangle on a black background&#10;&#10;Description automatically generated with medium confidence">
            <a:extLst>
              <a:ext uri="{FF2B5EF4-FFF2-40B4-BE49-F238E27FC236}">
                <a16:creationId xmlns:a16="http://schemas.microsoft.com/office/drawing/2014/main" id="{DD8B0EC9-28FE-58F0-4730-66851D225E76}"/>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80875" y="1737360"/>
            <a:ext cx="5753469" cy="3653989"/>
          </a:xfrm>
          <a:prstGeom prst="rect">
            <a:avLst/>
          </a:prstGeom>
        </p:spPr>
      </p:pic>
      <p:pic>
        <p:nvPicPr>
          <p:cNvPr id="35" name="Picture 34" descr="A red rectangle on a black background&#10;&#10;Description automatically generated with medium confidence">
            <a:extLst>
              <a:ext uri="{FF2B5EF4-FFF2-40B4-BE49-F238E27FC236}">
                <a16:creationId xmlns:a16="http://schemas.microsoft.com/office/drawing/2014/main" id="{39A78B1C-6885-4068-DC71-05DEF7169F19}"/>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7053585" y="1667326"/>
            <a:ext cx="4972684" cy="3823186"/>
          </a:xfrm>
          <a:prstGeom prst="rect">
            <a:avLst/>
          </a:prstGeom>
        </p:spPr>
      </p:pic>
      <p:pic>
        <p:nvPicPr>
          <p:cNvPr id="36" name="Picture 35" descr="A group of women holding vegetables&#10;&#10;Description automatically generated with medium confidence">
            <a:extLst>
              <a:ext uri="{FF2B5EF4-FFF2-40B4-BE49-F238E27FC236}">
                <a16:creationId xmlns:a16="http://schemas.microsoft.com/office/drawing/2014/main" id="{62892F5A-7873-DC02-8F0E-531006DA69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854" y="2186428"/>
            <a:ext cx="5063174" cy="2849764"/>
          </a:xfrm>
          <a:prstGeom prst="rect">
            <a:avLst/>
          </a:prstGeom>
        </p:spPr>
      </p:pic>
      <p:pic>
        <p:nvPicPr>
          <p:cNvPr id="37" name="Picture 36" descr="A picture containing clothing, person, natural foods, local food&#10;&#10;Description automatically generated">
            <a:extLst>
              <a:ext uri="{FF2B5EF4-FFF2-40B4-BE49-F238E27FC236}">
                <a16:creationId xmlns:a16="http://schemas.microsoft.com/office/drawing/2014/main" id="{14A1E6D1-86A8-49F0-4611-2842476B95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16472" y="2093034"/>
            <a:ext cx="4311665" cy="3076985"/>
          </a:xfrm>
          <a:prstGeom prst="rect">
            <a:avLst/>
          </a:prstGeom>
        </p:spPr>
      </p:pic>
      <p:pic>
        <p:nvPicPr>
          <p:cNvPr id="38" name="Picture 37" descr="A red rectangle on a black background&#10;&#10;Description automatically generated with medium confidence">
            <a:extLst>
              <a:ext uri="{FF2B5EF4-FFF2-40B4-BE49-F238E27FC236}">
                <a16:creationId xmlns:a16="http://schemas.microsoft.com/office/drawing/2014/main" id="{65186DDD-886D-0C3C-044F-CE24BF33028C}"/>
              </a:ext>
            </a:extLst>
          </p:cNvPr>
          <p:cNvPicPr>
            <a:picLocks noChangeAspect="1"/>
          </p:cNvPicPr>
          <p:nvPr/>
        </p:nvPicPr>
        <p:blipFill rotWithShape="1">
          <a:blip r:embed="rId7" cstate="email">
            <a:alphaModFix amt="20000"/>
            <a:extLst>
              <a:ext uri="{28A0092B-C50C-407E-A947-70E740481C1C}">
                <a14:useLocalDpi xmlns:a14="http://schemas.microsoft.com/office/drawing/2010/main"/>
              </a:ext>
            </a:extLst>
          </a:blip>
          <a:srcRect/>
          <a:stretch/>
        </p:blipFill>
        <p:spPr>
          <a:xfrm>
            <a:off x="4921158" y="2693798"/>
            <a:ext cx="3892315" cy="3729443"/>
          </a:xfrm>
          <a:prstGeom prst="rect">
            <a:avLst/>
          </a:prstGeom>
        </p:spPr>
      </p:pic>
      <p:pic>
        <p:nvPicPr>
          <p:cNvPr id="39" name="Picture 38" descr="A child reading a book&#10;&#10;Description automatically generated with medium confidence">
            <a:extLst>
              <a:ext uri="{FF2B5EF4-FFF2-40B4-BE49-F238E27FC236}">
                <a16:creationId xmlns:a16="http://schemas.microsoft.com/office/drawing/2014/main" id="{999E73CE-2B67-6942-40D2-C9BD5F44DC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68775" y="3126522"/>
            <a:ext cx="3276684" cy="3025707"/>
          </a:xfrm>
          <a:prstGeom prst="rect">
            <a:avLst/>
          </a:prstGeom>
        </p:spPr>
      </p:pic>
    </p:spTree>
    <p:extLst>
      <p:ext uri="{BB962C8B-B14F-4D97-AF65-F5344CB8AC3E}">
        <p14:creationId xmlns:p14="http://schemas.microsoft.com/office/powerpoint/2010/main" val="3490722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THE STRUCTURE</a:t>
            </a:r>
          </a:p>
        </p:txBody>
      </p:sp>
      <p:sp>
        <p:nvSpPr>
          <p:cNvPr id="17" name="TextBox 16">
            <a:extLst>
              <a:ext uri="{FF2B5EF4-FFF2-40B4-BE49-F238E27FC236}">
                <a16:creationId xmlns:a16="http://schemas.microsoft.com/office/drawing/2014/main" id="{83586961-D948-941E-F38E-49609143151E}"/>
              </a:ext>
            </a:extLst>
          </p:cNvPr>
          <p:cNvSpPr txBox="1"/>
          <p:nvPr/>
        </p:nvSpPr>
        <p:spPr>
          <a:xfrm>
            <a:off x="1120673" y="1961817"/>
            <a:ext cx="5284875" cy="4210383"/>
          </a:xfrm>
          <a:prstGeom prst="rect">
            <a:avLst/>
          </a:prstGeom>
          <a:noFill/>
        </p:spPr>
        <p:txBody>
          <a:bodyPr wrap="square" lIns="91440" tIns="45720" rIns="91440" bIns="45720" anchor="t">
            <a:spAutoFit/>
          </a:bodyPr>
          <a:lstStyle/>
          <a:p>
            <a:pPr marL="285750" indent="-285750" defTabSz="914400">
              <a:lnSpc>
                <a:spcPct val="90000"/>
              </a:lnSpc>
              <a:spcAft>
                <a:spcPts val="1800"/>
              </a:spcAft>
              <a:buClr>
                <a:srgbClr val="D34817"/>
              </a:buClr>
              <a:buFont typeface="Arial" panose="020B0604020202020204" pitchFamily="34" charset="0"/>
              <a:buChar char="•"/>
              <a:defRPr/>
            </a:pPr>
            <a:r>
              <a:rPr lang="en-US" sz="2400">
                <a:solidFill>
                  <a:prstClr val="black">
                    <a:lumMod val="75000"/>
                    <a:lumOff val="25000"/>
                  </a:prstClr>
                </a:solidFill>
                <a:latin typeface="Montserrat"/>
              </a:rPr>
              <a:t>At the PADOH suggestion, we hope for this initiative to be a new subcommittee of HPG </a:t>
            </a:r>
            <a:endParaRPr lang="en-US" sz="2400">
              <a:solidFill>
                <a:prstClr val="black">
                  <a:lumMod val="75000"/>
                  <a:lumOff val="25000"/>
                </a:prstClr>
              </a:solidFill>
              <a:latin typeface="Montserrat" pitchFamily="2" charset="77"/>
            </a:endParaRP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Subcommittee will meet virtually outside of normal HPG meetings to not interfere with current subcommittee activities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Partners for the initiative will expand outside of those with HPG </a:t>
            </a:r>
          </a:p>
        </p:txBody>
      </p:sp>
      <p:sp>
        <p:nvSpPr>
          <p:cNvPr id="18" name="Oval 17">
            <a:extLst>
              <a:ext uri="{FF2B5EF4-FFF2-40B4-BE49-F238E27FC236}">
                <a16:creationId xmlns:a16="http://schemas.microsoft.com/office/drawing/2014/main" id="{67FCF84B-B076-81B4-8202-E0654CB6EF6F}"/>
              </a:ext>
            </a:extLst>
          </p:cNvPr>
          <p:cNvSpPr/>
          <p:nvPr/>
        </p:nvSpPr>
        <p:spPr>
          <a:xfrm>
            <a:off x="7141028" y="2186302"/>
            <a:ext cx="4136571" cy="3298372"/>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0584941-A6D8-75AF-6B35-518ECACB295D}"/>
              </a:ext>
            </a:extLst>
          </p:cNvPr>
          <p:cNvSpPr/>
          <p:nvPr/>
        </p:nvSpPr>
        <p:spPr>
          <a:xfrm>
            <a:off x="6703651" y="3679371"/>
            <a:ext cx="3049949" cy="24928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E2268F-9FE6-8DFD-F190-62DF6867B8EE}"/>
              </a:ext>
            </a:extLst>
          </p:cNvPr>
          <p:cNvSpPr txBox="1"/>
          <p:nvPr/>
        </p:nvSpPr>
        <p:spPr>
          <a:xfrm>
            <a:off x="8739223" y="2819205"/>
            <a:ext cx="1567544" cy="861774"/>
          </a:xfrm>
          <a:prstGeom prst="rect">
            <a:avLst/>
          </a:prstGeom>
          <a:noFill/>
        </p:spPr>
        <p:txBody>
          <a:bodyPr wrap="square" rtlCol="0">
            <a:spAutoFit/>
          </a:bodyPr>
          <a:lstStyle/>
          <a:p>
            <a:r>
              <a:rPr lang="en-US" sz="5000" dirty="0">
                <a:solidFill>
                  <a:schemeClr val="bg1"/>
                </a:solidFill>
              </a:rPr>
              <a:t>HPG</a:t>
            </a:r>
          </a:p>
        </p:txBody>
      </p:sp>
      <p:sp>
        <p:nvSpPr>
          <p:cNvPr id="21" name="TextBox 20">
            <a:extLst>
              <a:ext uri="{FF2B5EF4-FFF2-40B4-BE49-F238E27FC236}">
                <a16:creationId xmlns:a16="http://schemas.microsoft.com/office/drawing/2014/main" id="{EBDF434F-4ECA-354E-A0EE-FD57AF1DAC46}"/>
              </a:ext>
            </a:extLst>
          </p:cNvPr>
          <p:cNvSpPr txBox="1"/>
          <p:nvPr/>
        </p:nvSpPr>
        <p:spPr>
          <a:xfrm>
            <a:off x="7087505" y="4419182"/>
            <a:ext cx="2286976" cy="1077218"/>
          </a:xfrm>
          <a:prstGeom prst="rect">
            <a:avLst/>
          </a:prstGeom>
          <a:noFill/>
        </p:spPr>
        <p:txBody>
          <a:bodyPr wrap="square" rtlCol="0">
            <a:spAutoFit/>
          </a:bodyPr>
          <a:lstStyle/>
          <a:p>
            <a:r>
              <a:rPr lang="en-US" sz="3200" dirty="0">
                <a:solidFill>
                  <a:schemeClr val="bg1"/>
                </a:solidFill>
              </a:rPr>
              <a:t>Ending the Epidemic PA</a:t>
            </a:r>
          </a:p>
        </p:txBody>
      </p:sp>
    </p:spTree>
    <p:extLst>
      <p:ext uri="{BB962C8B-B14F-4D97-AF65-F5344CB8AC3E}">
        <p14:creationId xmlns:p14="http://schemas.microsoft.com/office/powerpoint/2010/main" val="329236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AIDS FREE PITTSBURGH</a:t>
            </a:r>
          </a:p>
        </p:txBody>
      </p:sp>
      <p:sp>
        <p:nvSpPr>
          <p:cNvPr id="3" name="Content Placeholder 2">
            <a:extLst>
              <a:ext uri="{FF2B5EF4-FFF2-40B4-BE49-F238E27FC236}">
                <a16:creationId xmlns:a16="http://schemas.microsoft.com/office/drawing/2014/main" id="{1A8767E3-0580-C116-9C2E-7154C82F72C1}"/>
              </a:ext>
            </a:extLst>
          </p:cNvPr>
          <p:cNvSpPr>
            <a:spLocks noGrp="1"/>
          </p:cNvSpPr>
          <p:nvPr>
            <p:ph idx="1"/>
          </p:nvPr>
        </p:nvSpPr>
        <p:spPr>
          <a:xfrm>
            <a:off x="1097280" y="2030791"/>
            <a:ext cx="10058400" cy="4023360"/>
          </a:xfrm>
        </p:spPr>
        <p:txBody>
          <a:bodyPr>
            <a:norm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Inspired by other ETE/EHE initiatives (NY, WA, SF)</a:t>
            </a:r>
          </a:p>
          <a:p>
            <a:pPr marL="285750" marR="0" lvl="0"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Key financial </a:t>
            </a:r>
            <a:r>
              <a:rPr lang="en-US" sz="2400" dirty="0">
                <a:solidFill>
                  <a:prstClr val="black">
                    <a:lumMod val="75000"/>
                    <a:lumOff val="25000"/>
                  </a:prstClr>
                </a:solidFill>
                <a:latin typeface="Montserrat" pitchFamily="2" charset="77"/>
              </a:rPr>
              <a:t>s</a:t>
            </a:r>
            <a:r>
              <a:rPr kumimoji="0" lang="en-US" sz="2400" b="0" i="0" u="none" strike="noStrike" kern="1200" cap="none" spc="0" normalizeH="0" baseline="0" noProof="0" dirty="0" err="1">
                <a:ln>
                  <a:noFill/>
                </a:ln>
                <a:solidFill>
                  <a:prstClr val="black">
                    <a:lumMod val="75000"/>
                    <a:lumOff val="25000"/>
                  </a:prstClr>
                </a:solidFill>
                <a:effectLst/>
                <a:uLnTx/>
                <a:uFillTx/>
                <a:latin typeface="Montserrat" pitchFamily="2" charset="77"/>
                <a:ea typeface="+mn-ea"/>
                <a:cs typeface="+mn-cs"/>
              </a:rPr>
              <a:t>upport</a:t>
            </a:r>
            <a:endPar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endParaRPr>
          </a:p>
          <a:p>
            <a:pPr marL="742950" marR="0" lvl="1"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Joint funding pledge from Allegheny Health Network and UPMC</a:t>
            </a:r>
          </a:p>
          <a:p>
            <a:pPr marL="742950" marR="0" lvl="1"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City and County Council Endorsement</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Collective impact model </a:t>
            </a:r>
          </a:p>
          <a:p>
            <a:pPr marL="285750" marR="0" lvl="0"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Timeline</a:t>
            </a:r>
          </a:p>
          <a:p>
            <a:pPr marL="742950" marR="0" lvl="1"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2015: Initiative started </a:t>
            </a:r>
          </a:p>
          <a:p>
            <a:pPr marL="742950" marR="0" lvl="1"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2016: Hired first dedicated staff </a:t>
            </a:r>
          </a:p>
          <a:p>
            <a:pPr marL="742950" marR="0" lvl="1"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2024: 5 dedicated staff (provide backbone/organizational support)</a:t>
            </a:r>
          </a:p>
          <a:p>
            <a:endParaRPr lang="en-US" dirty="0"/>
          </a:p>
        </p:txBody>
      </p:sp>
    </p:spTree>
    <p:extLst>
      <p:ext uri="{BB962C8B-B14F-4D97-AF65-F5344CB8AC3E}">
        <p14:creationId xmlns:p14="http://schemas.microsoft.com/office/powerpoint/2010/main" val="967319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THE STRUCTURE</a:t>
            </a:r>
          </a:p>
        </p:txBody>
      </p:sp>
      <p:sp>
        <p:nvSpPr>
          <p:cNvPr id="3" name="TextBox 2">
            <a:extLst>
              <a:ext uri="{FF2B5EF4-FFF2-40B4-BE49-F238E27FC236}">
                <a16:creationId xmlns:a16="http://schemas.microsoft.com/office/drawing/2014/main" id="{4EE254CF-076C-5938-048F-BF37FFB0DCEC}"/>
              </a:ext>
            </a:extLst>
          </p:cNvPr>
          <p:cNvSpPr txBox="1"/>
          <p:nvPr/>
        </p:nvSpPr>
        <p:spPr>
          <a:xfrm>
            <a:off x="9970591" y="2256054"/>
            <a:ext cx="1965159" cy="3539430"/>
          </a:xfrm>
          <a:prstGeom prst="rect">
            <a:avLst/>
          </a:prstGeom>
          <a:noFill/>
        </p:spPr>
        <p:txBody>
          <a:bodyPr wrap="square" lIns="91440" tIns="45720" rIns="91440" bIns="45720" rtlCol="0" anchor="t">
            <a:spAutoFit/>
          </a:bodyPr>
          <a:lstStyle/>
          <a:p>
            <a:r>
              <a:rPr lang="en-US" sz="1400" i="1" dirty="0">
                <a:solidFill>
                  <a:schemeClr val="tx1">
                    <a:lumMod val="75000"/>
                    <a:lumOff val="25000"/>
                  </a:schemeClr>
                </a:solidFill>
                <a:latin typeface="Montserrat"/>
                <a:ea typeface="Helvetica Neue UltraLight" panose="02000206000000020004" pitchFamily="2" charset="0"/>
              </a:rPr>
              <a:t>*Will collaborate with HPG and PADOH to determine the most effective implementation of community advisory board. However, there are benefits of a virtual group that can go beyond the barriers of HPG (e.g., travel requirements, having to take time off work) </a:t>
            </a:r>
            <a:endParaRPr lang="en-US" sz="1400" i="1" dirty="0">
              <a:solidFill>
                <a:schemeClr val="tx1">
                  <a:lumMod val="75000"/>
                  <a:lumOff val="25000"/>
                </a:schemeClr>
              </a:solidFill>
              <a:latin typeface="Helvetica Neue UltraLight"/>
              <a:ea typeface="Helvetica Neue UltraLight" panose="02000206000000020004" pitchFamily="2" charset="0"/>
            </a:endParaRPr>
          </a:p>
        </p:txBody>
      </p:sp>
      <p:pic>
        <p:nvPicPr>
          <p:cNvPr id="5" name="Picture 4" descr="A black background with a blue rectangle&#10;&#10;Description automatically generated with low confidence">
            <a:extLst>
              <a:ext uri="{FF2B5EF4-FFF2-40B4-BE49-F238E27FC236}">
                <a16:creationId xmlns:a16="http://schemas.microsoft.com/office/drawing/2014/main" id="{28D58D64-458D-B69D-45DF-6D02DC5C26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60209" y="4780177"/>
            <a:ext cx="2362200" cy="1283667"/>
          </a:xfrm>
          <a:prstGeom prst="rect">
            <a:avLst/>
          </a:prstGeom>
        </p:spPr>
      </p:pic>
      <p:pic>
        <p:nvPicPr>
          <p:cNvPr id="6" name="Picture 5" descr="A blue rectangle with white text on it&#10;&#10;Description automatically generated with low confidence">
            <a:extLst>
              <a:ext uri="{FF2B5EF4-FFF2-40B4-BE49-F238E27FC236}">
                <a16:creationId xmlns:a16="http://schemas.microsoft.com/office/drawing/2014/main" id="{C9FE2768-1017-537F-2616-F1C0C92431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31409" y="4528379"/>
            <a:ext cx="2057400" cy="1535465"/>
          </a:xfrm>
          <a:prstGeom prst="rect">
            <a:avLst/>
          </a:prstGeom>
        </p:spPr>
      </p:pic>
      <p:pic>
        <p:nvPicPr>
          <p:cNvPr id="7" name="Picture 6" descr="A blue sign with white text on it&#10;&#10;Description automatically generated with low confidence">
            <a:extLst>
              <a:ext uri="{FF2B5EF4-FFF2-40B4-BE49-F238E27FC236}">
                <a16:creationId xmlns:a16="http://schemas.microsoft.com/office/drawing/2014/main" id="{2F4255D3-F875-035F-0C2C-7A7312B018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50209" y="4780177"/>
            <a:ext cx="2057400" cy="1261822"/>
          </a:xfrm>
          <a:prstGeom prst="rect">
            <a:avLst/>
          </a:prstGeom>
        </p:spPr>
      </p:pic>
      <p:pic>
        <p:nvPicPr>
          <p:cNvPr id="8" name="Picture 7" descr="A blue square on a black background&#10;&#10;Description automatically generated with medium confidence">
            <a:extLst>
              <a:ext uri="{FF2B5EF4-FFF2-40B4-BE49-F238E27FC236}">
                <a16:creationId xmlns:a16="http://schemas.microsoft.com/office/drawing/2014/main" id="{29BCD6CC-AB9C-116E-97A5-C193B4892B7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21409" y="4780177"/>
            <a:ext cx="2057400" cy="1261822"/>
          </a:xfrm>
          <a:prstGeom prst="rect">
            <a:avLst/>
          </a:prstGeom>
        </p:spPr>
      </p:pic>
      <p:pic>
        <p:nvPicPr>
          <p:cNvPr id="9" name="Picture 8" descr="A green rectangle with white text&#10;&#10;Description automatically generated with medium confidence">
            <a:extLst>
              <a:ext uri="{FF2B5EF4-FFF2-40B4-BE49-F238E27FC236}">
                <a16:creationId xmlns:a16="http://schemas.microsoft.com/office/drawing/2014/main" id="{3F6A6A79-E6F2-DAD1-E51D-2BD8CEFE562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74408" y="3265732"/>
            <a:ext cx="2833123" cy="1535465"/>
          </a:xfrm>
          <a:prstGeom prst="rect">
            <a:avLst/>
          </a:prstGeom>
        </p:spPr>
      </p:pic>
      <p:pic>
        <p:nvPicPr>
          <p:cNvPr id="10" name="Picture 9" descr="A picture containing text, screenshot, font, businesscard&#10;&#10;Description automatically generated">
            <a:extLst>
              <a:ext uri="{FF2B5EF4-FFF2-40B4-BE49-F238E27FC236}">
                <a16:creationId xmlns:a16="http://schemas.microsoft.com/office/drawing/2014/main" id="{11249104-C05C-696D-DF28-B8FAA7F4BAD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21409" y="3451670"/>
            <a:ext cx="5029200" cy="1261822"/>
          </a:xfrm>
          <a:prstGeom prst="rect">
            <a:avLst/>
          </a:prstGeom>
        </p:spPr>
      </p:pic>
      <p:pic>
        <p:nvPicPr>
          <p:cNvPr id="11" name="Picture 10" descr="A picture containing text, businesscard, screenshot, font&#10;&#10;Description automatically generated">
            <a:extLst>
              <a:ext uri="{FF2B5EF4-FFF2-40B4-BE49-F238E27FC236}">
                <a16:creationId xmlns:a16="http://schemas.microsoft.com/office/drawing/2014/main" id="{4BD35EDE-3961-C83C-E0AF-1946719AA00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202939" y="1979806"/>
            <a:ext cx="7786122" cy="1492995"/>
          </a:xfrm>
          <a:prstGeom prst="rect">
            <a:avLst/>
          </a:prstGeom>
        </p:spPr>
      </p:pic>
      <p:sp>
        <p:nvSpPr>
          <p:cNvPr id="12" name="TextBox 11">
            <a:extLst>
              <a:ext uri="{FF2B5EF4-FFF2-40B4-BE49-F238E27FC236}">
                <a16:creationId xmlns:a16="http://schemas.microsoft.com/office/drawing/2014/main" id="{916E698A-FAB3-7CF6-CF16-DED057C3E03B}"/>
              </a:ext>
            </a:extLst>
          </p:cNvPr>
          <p:cNvSpPr txBox="1"/>
          <p:nvPr/>
        </p:nvSpPr>
        <p:spPr>
          <a:xfrm>
            <a:off x="120213" y="2610321"/>
            <a:ext cx="2272488" cy="2800767"/>
          </a:xfrm>
          <a:prstGeom prst="rect">
            <a:avLst/>
          </a:prstGeom>
          <a:noFill/>
        </p:spPr>
        <p:txBody>
          <a:bodyPr wrap="square" lIns="91440" tIns="45720" rIns="91440" bIns="45720" rtlCol="0" anchor="t">
            <a:spAutoFit/>
          </a:bodyPr>
          <a:lstStyle/>
          <a:p>
            <a:r>
              <a:rPr lang="en-US" sz="2200" dirty="0">
                <a:solidFill>
                  <a:schemeClr val="tx1">
                    <a:lumMod val="75000"/>
                    <a:lumOff val="25000"/>
                  </a:schemeClr>
                </a:solidFill>
                <a:latin typeface="Montserrat"/>
                <a:ea typeface="Helvetica Neue Thin" panose="020B0403020202020204" pitchFamily="34" charset="0"/>
              </a:rPr>
              <a:t>Jewish Healthcare Foundation staff </a:t>
            </a:r>
            <a:endParaRPr lang="en-US"/>
          </a:p>
          <a:p>
            <a:r>
              <a:rPr lang="en-US" sz="2200" dirty="0">
                <a:solidFill>
                  <a:schemeClr val="tx1">
                    <a:lumMod val="75000"/>
                    <a:lumOff val="25000"/>
                  </a:schemeClr>
                </a:solidFill>
                <a:latin typeface="Montserrat"/>
                <a:ea typeface="Helvetica Neue Thin" panose="020B0403020202020204" pitchFamily="34" charset="0"/>
              </a:rPr>
              <a:t>will provide backbone and organizational support</a:t>
            </a:r>
          </a:p>
        </p:txBody>
      </p:sp>
      <p:sp>
        <p:nvSpPr>
          <p:cNvPr id="4" name="Rectangle 3">
            <a:extLst>
              <a:ext uri="{FF2B5EF4-FFF2-40B4-BE49-F238E27FC236}">
                <a16:creationId xmlns:a16="http://schemas.microsoft.com/office/drawing/2014/main" id="{92437F32-742C-8845-A648-C83940BDA18A}"/>
              </a:ext>
            </a:extLst>
          </p:cNvPr>
          <p:cNvSpPr/>
          <p:nvPr/>
        </p:nvSpPr>
        <p:spPr>
          <a:xfrm>
            <a:off x="3015090" y="2148376"/>
            <a:ext cx="5747910" cy="1117356"/>
          </a:xfrm>
          <a:prstGeom prst="rect">
            <a:avLst/>
          </a:prstGeom>
          <a:solidFill>
            <a:srgbClr val="DE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B79D73-AACB-BC70-5889-E58FC3D15C75}"/>
              </a:ext>
            </a:extLst>
          </p:cNvPr>
          <p:cNvSpPr/>
          <p:nvPr/>
        </p:nvSpPr>
        <p:spPr>
          <a:xfrm>
            <a:off x="2612571" y="3592285"/>
            <a:ext cx="4201886" cy="1001486"/>
          </a:xfrm>
          <a:prstGeom prst="rect">
            <a:avLst/>
          </a:prstGeom>
          <a:solidFill>
            <a:srgbClr val="FF9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669C10-491E-3F22-E4B0-CAE726957D13}"/>
              </a:ext>
            </a:extLst>
          </p:cNvPr>
          <p:cNvSpPr txBox="1"/>
          <p:nvPr/>
        </p:nvSpPr>
        <p:spPr>
          <a:xfrm>
            <a:off x="2400994" y="2200658"/>
            <a:ext cx="7354719" cy="1338828"/>
          </a:xfrm>
          <a:prstGeom prst="rect">
            <a:avLst/>
          </a:prstGeom>
          <a:noFill/>
        </p:spPr>
        <p:txBody>
          <a:bodyPr wrap="square" rtlCol="0">
            <a:spAutoFit/>
          </a:bodyPr>
          <a:lstStyle/>
          <a:p>
            <a:pPr algn="ctr">
              <a:spcAft>
                <a:spcPts val="600"/>
              </a:spcAft>
            </a:pPr>
            <a:r>
              <a:rPr lang="en-US" sz="2400" dirty="0">
                <a:solidFill>
                  <a:schemeClr val="bg1"/>
                </a:solidFill>
              </a:rPr>
              <a:t>Advisory Group</a:t>
            </a:r>
          </a:p>
          <a:p>
            <a:pPr algn="ctr"/>
            <a:r>
              <a:rPr lang="en-US" dirty="0">
                <a:solidFill>
                  <a:schemeClr val="bg1"/>
                </a:solidFill>
              </a:rPr>
              <a:t>Comprised of HPG subcommittee* </a:t>
            </a:r>
          </a:p>
          <a:p>
            <a:pPr algn="ctr"/>
            <a:r>
              <a:rPr lang="en-US" sz="1600" dirty="0">
                <a:solidFill>
                  <a:schemeClr val="bg1"/>
                </a:solidFill>
              </a:rPr>
              <a:t>To include regional managers, key partners, PADOH, and JHF staff</a:t>
            </a:r>
          </a:p>
          <a:p>
            <a:endParaRPr lang="en-US" dirty="0">
              <a:solidFill>
                <a:schemeClr val="bg1"/>
              </a:solidFill>
            </a:endParaRPr>
          </a:p>
        </p:txBody>
      </p:sp>
      <p:sp>
        <p:nvSpPr>
          <p:cNvPr id="15" name="TextBox 14">
            <a:extLst>
              <a:ext uri="{FF2B5EF4-FFF2-40B4-BE49-F238E27FC236}">
                <a16:creationId xmlns:a16="http://schemas.microsoft.com/office/drawing/2014/main" id="{FFA81E22-702E-F402-651E-6C0B9E2F92E9}"/>
              </a:ext>
            </a:extLst>
          </p:cNvPr>
          <p:cNvSpPr txBox="1"/>
          <p:nvPr/>
        </p:nvSpPr>
        <p:spPr>
          <a:xfrm>
            <a:off x="2400994" y="3539486"/>
            <a:ext cx="4597796" cy="1092607"/>
          </a:xfrm>
          <a:prstGeom prst="rect">
            <a:avLst/>
          </a:prstGeom>
          <a:noFill/>
        </p:spPr>
        <p:txBody>
          <a:bodyPr wrap="square" rtlCol="0">
            <a:spAutoFit/>
          </a:bodyPr>
          <a:lstStyle/>
          <a:p>
            <a:pPr algn="ctr"/>
            <a:r>
              <a:rPr lang="en-US" sz="2000" dirty="0">
                <a:solidFill>
                  <a:schemeClr val="bg1"/>
                </a:solidFill>
              </a:rPr>
              <a:t>Executive Team </a:t>
            </a:r>
          </a:p>
          <a:p>
            <a:pPr algn="ctr"/>
            <a:r>
              <a:rPr lang="en-US" sz="1500" dirty="0">
                <a:solidFill>
                  <a:schemeClr val="bg1"/>
                </a:solidFill>
              </a:rPr>
              <a:t>1 JHF staff, 1 </a:t>
            </a:r>
            <a:r>
              <a:rPr lang="en-US" sz="1500">
                <a:solidFill>
                  <a:schemeClr val="bg1"/>
                </a:solidFill>
              </a:rPr>
              <a:t>PADOH</a:t>
            </a:r>
            <a:r>
              <a:rPr lang="en-US" sz="1500" dirty="0">
                <a:solidFill>
                  <a:schemeClr val="bg1"/>
                </a:solidFill>
              </a:rPr>
              <a:t> staff, regional managers, HPG subcommittee chair, and 2-3 other key leaders/subject matter experts</a:t>
            </a:r>
          </a:p>
        </p:txBody>
      </p:sp>
    </p:spTree>
    <p:extLst>
      <p:ext uri="{BB962C8B-B14F-4D97-AF65-F5344CB8AC3E}">
        <p14:creationId xmlns:p14="http://schemas.microsoft.com/office/powerpoint/2010/main" val="1292064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PLANNED PARTNERS</a:t>
            </a:r>
          </a:p>
        </p:txBody>
      </p:sp>
      <p:sp>
        <p:nvSpPr>
          <p:cNvPr id="13" name="Rounded Rectangle 41">
            <a:extLst>
              <a:ext uri="{FF2B5EF4-FFF2-40B4-BE49-F238E27FC236}">
                <a16:creationId xmlns:a16="http://schemas.microsoft.com/office/drawing/2014/main" id="{596ADAF1-1416-243B-EF31-01E9447B6FA9}"/>
              </a:ext>
            </a:extLst>
          </p:cNvPr>
          <p:cNvSpPr/>
          <p:nvPr/>
        </p:nvSpPr>
        <p:spPr>
          <a:xfrm>
            <a:off x="7094227" y="2876412"/>
            <a:ext cx="4813498" cy="76784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43">
            <a:extLst>
              <a:ext uri="{FF2B5EF4-FFF2-40B4-BE49-F238E27FC236}">
                <a16:creationId xmlns:a16="http://schemas.microsoft.com/office/drawing/2014/main" id="{1B029F73-625C-D7EB-EFDF-B51DA5F72220}"/>
              </a:ext>
            </a:extLst>
          </p:cNvPr>
          <p:cNvSpPr/>
          <p:nvPr/>
        </p:nvSpPr>
        <p:spPr>
          <a:xfrm>
            <a:off x="7094226" y="4850463"/>
            <a:ext cx="4813474" cy="132962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A0CE30-44FE-D49B-5B88-E4B66B4465E2}"/>
              </a:ext>
            </a:extLst>
          </p:cNvPr>
          <p:cNvSpPr txBox="1"/>
          <p:nvPr/>
        </p:nvSpPr>
        <p:spPr>
          <a:xfrm>
            <a:off x="8552814" y="163434"/>
            <a:ext cx="3639186" cy="523220"/>
          </a:xfrm>
          <a:prstGeom prst="rect">
            <a:avLst/>
          </a:prstGeom>
          <a:noFill/>
        </p:spPr>
        <p:txBody>
          <a:bodyPr wrap="square" lIns="91440" tIns="45720" rIns="91440" bIns="45720" rtlCol="0" anchor="t">
            <a:spAutoFit/>
          </a:bodyPr>
          <a:lstStyle/>
          <a:p>
            <a:r>
              <a:rPr lang="en-US" sz="1400" dirty="0">
                <a:latin typeface="Helvetica Neue UltraLight"/>
                <a:ea typeface="Helvetica Neue UltraLight" panose="02000206000000020004" pitchFamily="2" charset="0"/>
              </a:rPr>
              <a:t>Will leverage partnerships PADOH already has in addition to developing new ones. </a:t>
            </a:r>
            <a:endParaRPr lang="en-US" sz="1400" dirty="0">
              <a:latin typeface="Helvetica Neue UltraLight" panose="02000206000000020004" pitchFamily="2" charset="0"/>
              <a:ea typeface="Helvetica Neue UltraLight" panose="02000206000000020004" pitchFamily="2" charset="0"/>
            </a:endParaRPr>
          </a:p>
        </p:txBody>
      </p:sp>
      <p:sp>
        <p:nvSpPr>
          <p:cNvPr id="17" name="Rounded Rectangle 9">
            <a:extLst>
              <a:ext uri="{FF2B5EF4-FFF2-40B4-BE49-F238E27FC236}">
                <a16:creationId xmlns:a16="http://schemas.microsoft.com/office/drawing/2014/main" id="{7653C12E-0EBA-B66F-6A21-BBDB4B48FDD1}"/>
              </a:ext>
            </a:extLst>
          </p:cNvPr>
          <p:cNvSpPr/>
          <p:nvPr/>
        </p:nvSpPr>
        <p:spPr>
          <a:xfrm>
            <a:off x="280512" y="2882660"/>
            <a:ext cx="6341956" cy="173443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B8B6A97-AE04-5958-83CF-BEFA33D82E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5330" y="2985591"/>
            <a:ext cx="1659614" cy="1659614"/>
          </a:xfrm>
          <a:prstGeom prst="rect">
            <a:avLst/>
          </a:prstGeom>
        </p:spPr>
      </p:pic>
      <p:sp>
        <p:nvSpPr>
          <p:cNvPr id="19" name="Rounded Rectangle 18">
            <a:extLst>
              <a:ext uri="{FF2B5EF4-FFF2-40B4-BE49-F238E27FC236}">
                <a16:creationId xmlns:a16="http://schemas.microsoft.com/office/drawing/2014/main" id="{43B4C3B0-745D-F110-F0E4-4A590329214B}"/>
              </a:ext>
            </a:extLst>
          </p:cNvPr>
          <p:cNvSpPr/>
          <p:nvPr/>
        </p:nvSpPr>
        <p:spPr>
          <a:xfrm>
            <a:off x="284300" y="1914517"/>
            <a:ext cx="6338167" cy="81172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and red text on a black background&#10;&#10;Description automatically generated with medium confidence">
            <a:extLst>
              <a:ext uri="{FF2B5EF4-FFF2-40B4-BE49-F238E27FC236}">
                <a16:creationId xmlns:a16="http://schemas.microsoft.com/office/drawing/2014/main" id="{87DB69E5-2C06-476A-7A90-F71359991D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3023" y="1958711"/>
            <a:ext cx="1634326" cy="857682"/>
          </a:xfrm>
          <a:prstGeom prst="rect">
            <a:avLst/>
          </a:prstGeom>
        </p:spPr>
      </p:pic>
      <p:sp>
        <p:nvSpPr>
          <p:cNvPr id="21" name="TextBox 20">
            <a:extLst>
              <a:ext uri="{FF2B5EF4-FFF2-40B4-BE49-F238E27FC236}">
                <a16:creationId xmlns:a16="http://schemas.microsoft.com/office/drawing/2014/main" id="{3ECDF9E6-C13D-8EF6-8FE8-43272C158FB4}"/>
              </a:ext>
            </a:extLst>
          </p:cNvPr>
          <p:cNvSpPr txBox="1"/>
          <p:nvPr/>
        </p:nvSpPr>
        <p:spPr>
          <a:xfrm>
            <a:off x="2383885" y="2030518"/>
            <a:ext cx="4074376" cy="87716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700" dirty="0">
                <a:solidFill>
                  <a:schemeClr val="tx1">
                    <a:lumMod val="75000"/>
                    <a:lumOff val="25000"/>
                  </a:schemeClr>
                </a:solidFill>
                <a:latin typeface="Montserrat"/>
                <a:ea typeface="Helvetica Neue Thin" panose="020B0403020202020204" pitchFamily="34" charset="0"/>
              </a:rPr>
              <a:t>Regional Ryan White projects</a:t>
            </a:r>
          </a:p>
          <a:p>
            <a:pPr marL="285750" indent="-285750">
              <a:buFont typeface="Arial" panose="020B0604020202020204" pitchFamily="34" charset="0"/>
              <a:buChar char="•"/>
            </a:pPr>
            <a:r>
              <a:rPr lang="en-US" sz="1700" dirty="0">
                <a:solidFill>
                  <a:schemeClr val="tx1">
                    <a:lumMod val="75000"/>
                    <a:lumOff val="25000"/>
                  </a:schemeClr>
                </a:solidFill>
                <a:latin typeface="Montserrat"/>
                <a:ea typeface="Helvetica Neue Thin" panose="020B0403020202020204" pitchFamily="34" charset="0"/>
              </a:rPr>
              <a:t>AIDS Service Organizations</a:t>
            </a:r>
          </a:p>
          <a:p>
            <a:endParaRPr lang="en-US" sz="1700" dirty="0">
              <a:solidFill>
                <a:schemeClr val="tx1">
                  <a:lumMod val="75000"/>
                  <a:lumOff val="25000"/>
                </a:schemeClr>
              </a:solidFill>
              <a:latin typeface="Helvetica Neue Thin" panose="020B0403020202020204" pitchFamily="34" charset="0"/>
              <a:ea typeface="Helvetica Neue Thin" panose="020B0403020202020204" pitchFamily="34" charset="0"/>
            </a:endParaRPr>
          </a:p>
        </p:txBody>
      </p:sp>
      <p:sp>
        <p:nvSpPr>
          <p:cNvPr id="22" name="TextBox 21">
            <a:extLst>
              <a:ext uri="{FF2B5EF4-FFF2-40B4-BE49-F238E27FC236}">
                <a16:creationId xmlns:a16="http://schemas.microsoft.com/office/drawing/2014/main" id="{9011BDF0-6C57-BE10-A1F2-5F50C77C3069}"/>
              </a:ext>
            </a:extLst>
          </p:cNvPr>
          <p:cNvSpPr txBox="1"/>
          <p:nvPr/>
        </p:nvSpPr>
        <p:spPr>
          <a:xfrm>
            <a:off x="1852058" y="2954102"/>
            <a:ext cx="4402499" cy="209288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dirty="0">
                <a:solidFill>
                  <a:schemeClr val="tx1">
                    <a:lumMod val="75000"/>
                    <a:lumOff val="25000"/>
                  </a:schemeClr>
                </a:solidFill>
                <a:latin typeface="Montserrat"/>
                <a:ea typeface="Helvetica Neue Thin" panose="020B0403020202020204" pitchFamily="34" charset="0"/>
              </a:rPr>
              <a:t>Statewide HIV Planning Group (HPG)</a:t>
            </a:r>
          </a:p>
          <a:p>
            <a:pPr marL="285750" indent="-285750">
              <a:buFont typeface="Arial" panose="020B0604020202020204" pitchFamily="34" charset="0"/>
              <a:buChar char="•"/>
            </a:pPr>
            <a:r>
              <a:rPr lang="en-US" sz="1600" dirty="0">
                <a:solidFill>
                  <a:schemeClr val="tx1">
                    <a:lumMod val="75000"/>
                    <a:lumOff val="25000"/>
                  </a:schemeClr>
                </a:solidFill>
                <a:latin typeface="Montserrat"/>
                <a:ea typeface="Helvetica Neue Thin" panose="020B0403020202020204" pitchFamily="34" charset="0"/>
              </a:rPr>
              <a:t>HIV-related agencies (clinics, social services organizations) </a:t>
            </a:r>
          </a:p>
          <a:p>
            <a:pPr marL="285750" indent="-285750">
              <a:buFont typeface="Arial" panose="020B0604020202020204" pitchFamily="34" charset="0"/>
              <a:buChar char="•"/>
            </a:pPr>
            <a:r>
              <a:rPr lang="en-US" sz="1600" dirty="0">
                <a:solidFill>
                  <a:schemeClr val="tx1">
                    <a:lumMod val="75000"/>
                    <a:lumOff val="25000"/>
                  </a:schemeClr>
                </a:solidFill>
                <a:latin typeface="Montserrat"/>
                <a:ea typeface="Helvetica Neue Thin" panose="020B0403020202020204" pitchFamily="34" charset="0"/>
              </a:rPr>
              <a:t>Non-HIV related agencies (agencies that provide services related to social determinants of health) </a:t>
            </a:r>
          </a:p>
          <a:p>
            <a:endParaRPr lang="en-US" sz="1700" dirty="0">
              <a:solidFill>
                <a:schemeClr val="bg1"/>
              </a:solidFill>
              <a:latin typeface="Helvetica Neue Thin" panose="020B0403020202020204" pitchFamily="34" charset="0"/>
              <a:ea typeface="Helvetica Neue Thin" panose="020B0403020202020204" pitchFamily="34" charset="0"/>
            </a:endParaRPr>
          </a:p>
          <a:p>
            <a:endParaRPr lang="en-US" sz="1700" dirty="0">
              <a:solidFill>
                <a:schemeClr val="bg1"/>
              </a:solidFill>
              <a:latin typeface="Helvetica Neue Thin" panose="020B0403020202020204" pitchFamily="34" charset="0"/>
              <a:ea typeface="Helvetica Neue Thin" panose="020B0403020202020204" pitchFamily="34" charset="0"/>
            </a:endParaRPr>
          </a:p>
        </p:txBody>
      </p:sp>
      <p:sp>
        <p:nvSpPr>
          <p:cNvPr id="23" name="Rounded Rectangle 39">
            <a:extLst>
              <a:ext uri="{FF2B5EF4-FFF2-40B4-BE49-F238E27FC236}">
                <a16:creationId xmlns:a16="http://schemas.microsoft.com/office/drawing/2014/main" id="{7585C231-7B92-BCEB-4512-BA98DD5B2CE2}"/>
              </a:ext>
            </a:extLst>
          </p:cNvPr>
          <p:cNvSpPr/>
          <p:nvPr/>
        </p:nvSpPr>
        <p:spPr>
          <a:xfrm>
            <a:off x="313682" y="4746678"/>
            <a:ext cx="6380154" cy="143340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B0701F3-34ED-84C4-604C-EE5E4AA211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4657" y="4993281"/>
            <a:ext cx="1132004" cy="1044927"/>
          </a:xfrm>
          <a:prstGeom prst="rect">
            <a:avLst/>
          </a:prstGeom>
        </p:spPr>
      </p:pic>
      <p:pic>
        <p:nvPicPr>
          <p:cNvPr id="25" name="Picture 24">
            <a:extLst>
              <a:ext uri="{FF2B5EF4-FFF2-40B4-BE49-F238E27FC236}">
                <a16:creationId xmlns:a16="http://schemas.microsoft.com/office/drawing/2014/main" id="{9B750040-C1B0-3C31-D082-D3A54B0E9F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173256" y="5137441"/>
            <a:ext cx="873719" cy="766510"/>
          </a:xfrm>
          <a:prstGeom prst="rect">
            <a:avLst/>
          </a:prstGeom>
        </p:spPr>
      </p:pic>
      <p:sp>
        <p:nvSpPr>
          <p:cNvPr id="26" name="TextBox 25">
            <a:extLst>
              <a:ext uri="{FF2B5EF4-FFF2-40B4-BE49-F238E27FC236}">
                <a16:creationId xmlns:a16="http://schemas.microsoft.com/office/drawing/2014/main" id="{15BCFF0E-1616-706F-4BB2-A34F677665FC}"/>
              </a:ext>
            </a:extLst>
          </p:cNvPr>
          <p:cNvSpPr txBox="1"/>
          <p:nvPr/>
        </p:nvSpPr>
        <p:spPr>
          <a:xfrm>
            <a:off x="8070095" y="4937579"/>
            <a:ext cx="3860725" cy="107721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dirty="0">
                <a:solidFill>
                  <a:schemeClr val="tx1">
                    <a:lumMod val="75000"/>
                    <a:lumOff val="25000"/>
                  </a:schemeClr>
                </a:solidFill>
                <a:latin typeface="Montserrat"/>
                <a:ea typeface="Helvetica Neue Thin" panose="020B0403020202020204" pitchFamily="34" charset="0"/>
              </a:rPr>
              <a:t>Local foundations and non-profits</a:t>
            </a:r>
          </a:p>
          <a:p>
            <a:pPr marL="285750" indent="-285750">
              <a:buFont typeface="Arial" panose="020B0604020202020204" pitchFamily="34" charset="0"/>
              <a:buChar char="•"/>
            </a:pPr>
            <a:r>
              <a:rPr lang="en-US" sz="1600" dirty="0">
                <a:solidFill>
                  <a:schemeClr val="tx1">
                    <a:lumMod val="75000"/>
                    <a:lumOff val="25000"/>
                  </a:schemeClr>
                </a:solidFill>
                <a:latin typeface="Montserrat"/>
                <a:ea typeface="Helvetica Neue Thin" panose="020B0403020202020204" pitchFamily="34" charset="0"/>
              </a:rPr>
              <a:t>Community-based organizations</a:t>
            </a:r>
          </a:p>
          <a:p>
            <a:pPr marL="285750" indent="-285750">
              <a:buFont typeface="Arial" panose="020B0604020202020204" pitchFamily="34" charset="0"/>
              <a:buChar char="•"/>
            </a:pPr>
            <a:r>
              <a:rPr lang="en-US" sz="1600" dirty="0">
                <a:solidFill>
                  <a:schemeClr val="tx1">
                    <a:lumMod val="75000"/>
                    <a:lumOff val="25000"/>
                  </a:schemeClr>
                </a:solidFill>
                <a:latin typeface="Montserrat"/>
                <a:ea typeface="Helvetica Neue Thin" panose="020B0403020202020204" pitchFamily="34" charset="0"/>
              </a:rPr>
              <a:t>Title X providers</a:t>
            </a:r>
          </a:p>
        </p:txBody>
      </p:sp>
      <p:sp>
        <p:nvSpPr>
          <p:cNvPr id="27" name="Rounded Rectangle 42">
            <a:extLst>
              <a:ext uri="{FF2B5EF4-FFF2-40B4-BE49-F238E27FC236}">
                <a16:creationId xmlns:a16="http://schemas.microsoft.com/office/drawing/2014/main" id="{27D5BFF6-BAF9-78D7-C10C-0B51CFDBA434}"/>
              </a:ext>
            </a:extLst>
          </p:cNvPr>
          <p:cNvSpPr/>
          <p:nvPr/>
        </p:nvSpPr>
        <p:spPr>
          <a:xfrm rot="5400000">
            <a:off x="9095738" y="-85724"/>
            <a:ext cx="810450" cy="481347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035C153-3E47-EFF8-7FC2-ADAC720F7E36}"/>
              </a:ext>
            </a:extLst>
          </p:cNvPr>
          <p:cNvSpPr txBox="1"/>
          <p:nvPr/>
        </p:nvSpPr>
        <p:spPr>
          <a:xfrm>
            <a:off x="8224333" y="2021582"/>
            <a:ext cx="3852370" cy="61555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700" dirty="0">
                <a:solidFill>
                  <a:schemeClr val="tx1">
                    <a:lumMod val="75000"/>
                    <a:lumOff val="25000"/>
                  </a:schemeClr>
                </a:solidFill>
                <a:latin typeface="Montserrat"/>
                <a:ea typeface="Helvetica Neue Thin" panose="020B0403020202020204" pitchFamily="34" charset="0"/>
              </a:rPr>
              <a:t>Universities</a:t>
            </a:r>
          </a:p>
          <a:p>
            <a:pPr marL="285750" indent="-285750">
              <a:buFont typeface="Arial" panose="020B0604020202020204" pitchFamily="34" charset="0"/>
              <a:buChar char="•"/>
            </a:pPr>
            <a:r>
              <a:rPr lang="en-US" sz="1700" dirty="0">
                <a:solidFill>
                  <a:schemeClr val="tx1">
                    <a:lumMod val="75000"/>
                    <a:lumOff val="25000"/>
                  </a:schemeClr>
                </a:solidFill>
                <a:latin typeface="Montserrat"/>
                <a:ea typeface="Helvetica Neue Thin" panose="020B0403020202020204" pitchFamily="34" charset="0"/>
              </a:rPr>
              <a:t>PA Department of Education</a:t>
            </a:r>
          </a:p>
        </p:txBody>
      </p:sp>
      <p:pic>
        <p:nvPicPr>
          <p:cNvPr id="29" name="Picture 28">
            <a:extLst>
              <a:ext uri="{FF2B5EF4-FFF2-40B4-BE49-F238E27FC236}">
                <a16:creationId xmlns:a16="http://schemas.microsoft.com/office/drawing/2014/main" id="{0CB7B5D6-CFA0-1CD6-6881-52C9EB7CA0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67633" y="1975632"/>
            <a:ext cx="761920" cy="699262"/>
          </a:xfrm>
          <a:prstGeom prst="rect">
            <a:avLst/>
          </a:prstGeom>
        </p:spPr>
      </p:pic>
      <p:sp>
        <p:nvSpPr>
          <p:cNvPr id="30" name="Rounded Rectangle 40">
            <a:extLst>
              <a:ext uri="{FF2B5EF4-FFF2-40B4-BE49-F238E27FC236}">
                <a16:creationId xmlns:a16="http://schemas.microsoft.com/office/drawing/2014/main" id="{44E4378D-9BEA-0FCE-1DCF-6CED42CA128D}"/>
              </a:ext>
            </a:extLst>
          </p:cNvPr>
          <p:cNvSpPr/>
          <p:nvPr/>
        </p:nvSpPr>
        <p:spPr>
          <a:xfrm>
            <a:off x="7100382" y="3796974"/>
            <a:ext cx="4813498" cy="900775"/>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C75117E-2E05-F5BB-85E6-837EFBB905C3}"/>
              </a:ext>
            </a:extLst>
          </p:cNvPr>
          <p:cNvSpPr txBox="1"/>
          <p:nvPr/>
        </p:nvSpPr>
        <p:spPr>
          <a:xfrm>
            <a:off x="8223070" y="3907702"/>
            <a:ext cx="2964293" cy="87716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700" dirty="0">
                <a:solidFill>
                  <a:schemeClr val="tx1">
                    <a:lumMod val="75000"/>
                    <a:lumOff val="25000"/>
                  </a:schemeClr>
                </a:solidFill>
                <a:latin typeface="Montserrat"/>
                <a:ea typeface="Helvetica Neue Thin" panose="020B0403020202020204" pitchFamily="34" charset="0"/>
              </a:rPr>
              <a:t>State prison system</a:t>
            </a:r>
          </a:p>
          <a:p>
            <a:pPr marL="285750" indent="-285750">
              <a:buFont typeface="Arial" panose="020B0604020202020204" pitchFamily="34" charset="0"/>
              <a:buChar char="•"/>
            </a:pPr>
            <a:r>
              <a:rPr lang="en-US" sz="1700" dirty="0">
                <a:solidFill>
                  <a:schemeClr val="tx1">
                    <a:lumMod val="75000"/>
                    <a:lumOff val="25000"/>
                  </a:schemeClr>
                </a:solidFill>
                <a:latin typeface="Montserrat"/>
                <a:ea typeface="Helvetica Neue Thin" panose="020B0403020202020204" pitchFamily="34" charset="0"/>
              </a:rPr>
              <a:t>Legislators</a:t>
            </a:r>
          </a:p>
          <a:p>
            <a:endParaRPr lang="en-US" sz="1700" dirty="0">
              <a:solidFill>
                <a:schemeClr val="tx1">
                  <a:lumMod val="75000"/>
                  <a:lumOff val="25000"/>
                </a:schemeClr>
              </a:solidFill>
              <a:latin typeface="Helvetica Neue Thin" panose="020B0403020202020204" pitchFamily="34" charset="0"/>
              <a:ea typeface="Helvetica Neue Thin" panose="020B0403020202020204" pitchFamily="34" charset="0"/>
            </a:endParaRPr>
          </a:p>
        </p:txBody>
      </p:sp>
      <p:pic>
        <p:nvPicPr>
          <p:cNvPr id="32" name="Picture 31">
            <a:extLst>
              <a:ext uri="{FF2B5EF4-FFF2-40B4-BE49-F238E27FC236}">
                <a16:creationId xmlns:a16="http://schemas.microsoft.com/office/drawing/2014/main" id="{F785E535-92C9-52A1-0B0E-3AAF695EB5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11471" y="3878074"/>
            <a:ext cx="742175" cy="738573"/>
          </a:xfrm>
          <a:prstGeom prst="rect">
            <a:avLst/>
          </a:prstGeom>
        </p:spPr>
      </p:pic>
      <p:pic>
        <p:nvPicPr>
          <p:cNvPr id="33" name="Picture 32">
            <a:extLst>
              <a:ext uri="{FF2B5EF4-FFF2-40B4-BE49-F238E27FC236}">
                <a16:creationId xmlns:a16="http://schemas.microsoft.com/office/drawing/2014/main" id="{A64C2FF5-E94C-3EA1-EAD2-F781D7AA85AB}"/>
              </a:ext>
            </a:extLst>
          </p:cNvPr>
          <p:cNvPicPr>
            <a:picLocks noChangeAspect="1"/>
          </p:cNvPicPr>
          <p:nvPr/>
        </p:nvPicPr>
        <p:blipFill>
          <a:blip r:embed="rId9"/>
          <a:stretch>
            <a:fillRect/>
          </a:stretch>
        </p:blipFill>
        <p:spPr>
          <a:xfrm>
            <a:off x="7313622" y="2928752"/>
            <a:ext cx="652809" cy="648226"/>
          </a:xfrm>
          <a:prstGeom prst="rect">
            <a:avLst/>
          </a:prstGeom>
        </p:spPr>
      </p:pic>
      <p:sp>
        <p:nvSpPr>
          <p:cNvPr id="40" name="TextBox 39">
            <a:extLst>
              <a:ext uri="{FF2B5EF4-FFF2-40B4-BE49-F238E27FC236}">
                <a16:creationId xmlns:a16="http://schemas.microsoft.com/office/drawing/2014/main" id="{F8869CDB-6796-00FE-BE7B-57099B7EF41D}"/>
              </a:ext>
            </a:extLst>
          </p:cNvPr>
          <p:cNvSpPr txBox="1"/>
          <p:nvPr/>
        </p:nvSpPr>
        <p:spPr>
          <a:xfrm>
            <a:off x="1548448" y="4783544"/>
            <a:ext cx="5148851" cy="206979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550" dirty="0">
                <a:solidFill>
                  <a:schemeClr val="tx1">
                    <a:lumMod val="75000"/>
                    <a:lumOff val="25000"/>
                  </a:schemeClr>
                </a:solidFill>
                <a:latin typeface="Montserrat"/>
                <a:ea typeface="Helvetica Neue Thin" panose="020B0403020202020204" pitchFamily="34" charset="0"/>
              </a:rPr>
              <a:t>Local health departments</a:t>
            </a:r>
          </a:p>
          <a:p>
            <a:pPr marL="285750" indent="-285750">
              <a:buFont typeface="Arial" panose="020B0604020202020204" pitchFamily="34" charset="0"/>
              <a:buChar char="•"/>
            </a:pPr>
            <a:r>
              <a:rPr lang="en-US" sz="1550" dirty="0">
                <a:solidFill>
                  <a:schemeClr val="tx1">
                    <a:lumMod val="75000"/>
                    <a:lumOff val="25000"/>
                  </a:schemeClr>
                </a:solidFill>
                <a:latin typeface="Montserrat"/>
                <a:ea typeface="Helvetica Neue Thin" panose="020B0403020202020204" pitchFamily="34" charset="0"/>
              </a:rPr>
              <a:t>Health systems</a:t>
            </a:r>
          </a:p>
          <a:p>
            <a:pPr marL="285750" indent="-285750">
              <a:buFont typeface="Arial" panose="020B0604020202020204" pitchFamily="34" charset="0"/>
              <a:buChar char="•"/>
            </a:pPr>
            <a:r>
              <a:rPr lang="en-US" sz="1550" dirty="0">
                <a:solidFill>
                  <a:schemeClr val="tx1">
                    <a:lumMod val="75000"/>
                    <a:lumOff val="25000"/>
                  </a:schemeClr>
                </a:solidFill>
                <a:latin typeface="Montserrat"/>
                <a:ea typeface="Helvetica Neue Thin" panose="020B0403020202020204" pitchFamily="34" charset="0"/>
              </a:rPr>
              <a:t>Health insurance providers</a:t>
            </a:r>
          </a:p>
          <a:p>
            <a:pPr marL="285750" indent="-285750">
              <a:buFont typeface="Arial" panose="020B0604020202020204" pitchFamily="34" charset="0"/>
              <a:buChar char="•"/>
            </a:pPr>
            <a:r>
              <a:rPr lang="en-US" sz="1550" dirty="0">
                <a:solidFill>
                  <a:schemeClr val="tx1">
                    <a:lumMod val="75000"/>
                    <a:lumOff val="25000"/>
                  </a:schemeClr>
                </a:solidFill>
                <a:latin typeface="Montserrat"/>
                <a:ea typeface="Helvetica Neue Thin" panose="020B0403020202020204" pitchFamily="34" charset="0"/>
              </a:rPr>
              <a:t>Harm reduction agencies (housing, etc.)</a:t>
            </a:r>
          </a:p>
          <a:p>
            <a:pPr marL="285750" indent="-285750">
              <a:buFont typeface="Arial" panose="020B0604020202020204" pitchFamily="34" charset="0"/>
              <a:buChar char="•"/>
            </a:pPr>
            <a:r>
              <a:rPr lang="en-US" sz="1550" dirty="0">
                <a:solidFill>
                  <a:schemeClr val="tx1">
                    <a:lumMod val="75000"/>
                    <a:lumOff val="25000"/>
                  </a:schemeClr>
                </a:solidFill>
                <a:latin typeface="Montserrat"/>
                <a:ea typeface="Helvetica Neue Thin" panose="020B0403020202020204" pitchFamily="34" charset="0"/>
              </a:rPr>
              <a:t>Hepatitis C and overdose prevention initiatives</a:t>
            </a:r>
          </a:p>
          <a:p>
            <a:endParaRPr lang="en-US" sz="1700" dirty="0">
              <a:solidFill>
                <a:schemeClr val="bg1"/>
              </a:solidFill>
              <a:latin typeface="Helvetica Neue Thin" panose="020B0403020202020204" pitchFamily="34" charset="0"/>
              <a:ea typeface="Helvetica Neue Thin" panose="020B0403020202020204" pitchFamily="34" charset="0"/>
            </a:endParaRPr>
          </a:p>
          <a:p>
            <a:r>
              <a:rPr lang="en-US" sz="1700" dirty="0">
                <a:solidFill>
                  <a:schemeClr val="bg1"/>
                </a:solidFill>
                <a:latin typeface="Helvetica Neue Thin" panose="020B0403020202020204" pitchFamily="34" charset="0"/>
                <a:ea typeface="Helvetica Neue Thin" panose="020B0403020202020204" pitchFamily="34" charset="0"/>
              </a:rPr>
              <a:t> </a:t>
            </a:r>
          </a:p>
          <a:p>
            <a:endParaRPr lang="en-US" sz="1700" dirty="0"/>
          </a:p>
        </p:txBody>
      </p:sp>
      <p:pic>
        <p:nvPicPr>
          <p:cNvPr id="42" name="Picture 4" descr="Agency Image">
            <a:extLst>
              <a:ext uri="{FF2B5EF4-FFF2-40B4-BE49-F238E27FC236}">
                <a16:creationId xmlns:a16="http://schemas.microsoft.com/office/drawing/2014/main" id="{7C53650D-C721-B8FC-AC05-69B24085276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958678" y="901078"/>
            <a:ext cx="3017961" cy="7505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8AE720C3-4DE2-DA84-1CCD-6A540A13FB36}"/>
              </a:ext>
            </a:extLst>
          </p:cNvPr>
          <p:cNvSpPr txBox="1"/>
          <p:nvPr/>
        </p:nvSpPr>
        <p:spPr>
          <a:xfrm>
            <a:off x="8268515" y="3075894"/>
            <a:ext cx="3561607" cy="35394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700" dirty="0">
                <a:solidFill>
                  <a:schemeClr val="tx1">
                    <a:lumMod val="75000"/>
                    <a:lumOff val="25000"/>
                  </a:schemeClr>
                </a:solidFill>
                <a:latin typeface="Montserrat"/>
                <a:ea typeface="Helvetica Neue Thin" panose="020B0403020202020204" pitchFamily="34" charset="0"/>
              </a:rPr>
              <a:t>Faith-based organizations</a:t>
            </a:r>
          </a:p>
        </p:txBody>
      </p:sp>
    </p:spTree>
    <p:extLst>
      <p:ext uri="{BB962C8B-B14F-4D97-AF65-F5344CB8AC3E}">
        <p14:creationId xmlns:p14="http://schemas.microsoft.com/office/powerpoint/2010/main" val="680674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FOCUS OF ACTIVIES</a:t>
            </a:r>
          </a:p>
        </p:txBody>
      </p:sp>
      <p:sp>
        <p:nvSpPr>
          <p:cNvPr id="7" name="Arrow: Right 6">
            <a:extLst>
              <a:ext uri="{FF2B5EF4-FFF2-40B4-BE49-F238E27FC236}">
                <a16:creationId xmlns:a16="http://schemas.microsoft.com/office/drawing/2014/main" id="{791CBCD0-3E78-F5BA-A4C6-C8F685F118CF}"/>
              </a:ext>
            </a:extLst>
          </p:cNvPr>
          <p:cNvSpPr/>
          <p:nvPr/>
        </p:nvSpPr>
        <p:spPr>
          <a:xfrm>
            <a:off x="4994827" y="3429000"/>
            <a:ext cx="1807929" cy="838200"/>
          </a:xfrm>
          <a:prstGeom prst="rightArrow">
            <a:avLst/>
          </a:prstGeom>
          <a:solidFill>
            <a:srgbClr val="550000"/>
          </a:solidFill>
          <a:ln>
            <a:solidFill>
              <a:schemeClr val="bg1"/>
            </a:solidFill>
          </a:ln>
          <a:effectLst>
            <a:outerShdw blurRad="142881" dist="53962" dir="7200000" sx="104000" sy="104000" algn="t"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15">
            <a:extLst>
              <a:ext uri="{FF2B5EF4-FFF2-40B4-BE49-F238E27FC236}">
                <a16:creationId xmlns:a16="http://schemas.microsoft.com/office/drawing/2014/main" id="{F217E2F4-8A85-2C17-A1AD-A7D88B1A840C}"/>
              </a:ext>
            </a:extLst>
          </p:cNvPr>
          <p:cNvGraphicFramePr>
            <a:graphicFrameLocks noGrp="1"/>
          </p:cNvGraphicFramePr>
          <p:nvPr>
            <p:extLst>
              <p:ext uri="{D42A27DB-BD31-4B8C-83A1-F6EECF244321}">
                <p14:modId xmlns:p14="http://schemas.microsoft.com/office/powerpoint/2010/main" val="2454455021"/>
              </p:ext>
            </p:extLst>
          </p:nvPr>
        </p:nvGraphicFramePr>
        <p:xfrm>
          <a:off x="1082842" y="2185736"/>
          <a:ext cx="3479131" cy="3599438"/>
        </p:xfrm>
        <a:graphic>
          <a:graphicData uri="http://schemas.openxmlformats.org/drawingml/2006/table">
            <a:tbl>
              <a:tblPr firstRow="1" bandRow="1">
                <a:tableStyleId>{5C22544A-7EE6-4342-B048-85BDC9FD1C3A}</a:tableStyleId>
              </a:tblPr>
              <a:tblGrid>
                <a:gridCol w="3479131">
                  <a:extLst>
                    <a:ext uri="{9D8B030D-6E8A-4147-A177-3AD203B41FA5}">
                      <a16:colId xmlns:a16="http://schemas.microsoft.com/office/drawing/2014/main" val="1975010315"/>
                    </a:ext>
                  </a:extLst>
                </a:gridCol>
              </a:tblGrid>
              <a:tr h="491726">
                <a:tc>
                  <a:txBody>
                    <a:bodyPr/>
                    <a:lstStyle/>
                    <a:p>
                      <a:pPr algn="ctr"/>
                      <a:r>
                        <a:rPr 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GOALS</a:t>
                      </a:r>
                      <a:endParaRPr lang="en-US" sz="2200" dirty="0"/>
                    </a:p>
                  </a:txBody>
                  <a:tcPr>
                    <a:solidFill>
                      <a:srgbClr val="550000"/>
                    </a:solidFill>
                  </a:tcPr>
                </a:tc>
                <a:extLst>
                  <a:ext uri="{0D108BD9-81ED-4DB2-BD59-A6C34878D82A}">
                    <a16:rowId xmlns:a16="http://schemas.microsoft.com/office/drawing/2014/main" val="26945395"/>
                  </a:ext>
                </a:extLst>
              </a:tr>
              <a:tr h="570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effectLst/>
                          <a:latin typeface="Helvetica Neue Light" panose="02000403000000020004" pitchFamily="2" charset="0"/>
                          <a:ea typeface="Helvetica Neue Light" panose="02000403000000020004" pitchFamily="2" charset="0"/>
                        </a:rPr>
                        <a:t>Normalize routine testing</a:t>
                      </a:r>
                    </a:p>
                  </a:txBody>
                  <a:tcPr>
                    <a:solidFill>
                      <a:srgbClr val="9B0000"/>
                    </a:solidFill>
                  </a:tcPr>
                </a:tc>
                <a:extLst>
                  <a:ext uri="{0D108BD9-81ED-4DB2-BD59-A6C34878D82A}">
                    <a16:rowId xmlns:a16="http://schemas.microsoft.com/office/drawing/2014/main" val="1501178817"/>
                  </a:ext>
                </a:extLst>
              </a:tr>
              <a:tr h="590072">
                <a:tc>
                  <a:txBody>
                    <a:bodyPr/>
                    <a:lstStyle/>
                    <a:p>
                      <a:r>
                        <a:rPr lang="en-US" sz="2200" dirty="0">
                          <a:solidFill>
                            <a:schemeClr val="bg1"/>
                          </a:solidFill>
                          <a:effectLst/>
                          <a:latin typeface="Helvetica Neue Light" panose="02000403000000020004" pitchFamily="2" charset="0"/>
                          <a:ea typeface="Helvetica Neue Light" panose="02000403000000020004" pitchFamily="2" charset="0"/>
                        </a:rPr>
                        <a:t>Decrease stigma</a:t>
                      </a:r>
                    </a:p>
                  </a:txBody>
                  <a:tcPr>
                    <a:solidFill>
                      <a:srgbClr val="A83939"/>
                    </a:solidFill>
                  </a:tcPr>
                </a:tc>
                <a:extLst>
                  <a:ext uri="{0D108BD9-81ED-4DB2-BD59-A6C34878D82A}">
                    <a16:rowId xmlns:a16="http://schemas.microsoft.com/office/drawing/2014/main" val="3999327665"/>
                  </a:ext>
                </a:extLst>
              </a:tr>
              <a:tr h="1150640">
                <a:tc>
                  <a:txBody>
                    <a:bodyPr/>
                    <a:lstStyle/>
                    <a:p>
                      <a:r>
                        <a:rPr lang="en-US" sz="2200" dirty="0">
                          <a:solidFill>
                            <a:schemeClr val="bg1"/>
                          </a:solidFill>
                          <a:effectLst/>
                          <a:latin typeface="Helvetica Neue Light" panose="02000403000000020004" pitchFamily="2" charset="0"/>
                          <a:ea typeface="Helvetica Neue Light" panose="02000403000000020004" pitchFamily="2" charset="0"/>
                        </a:rPr>
                        <a:t>Increase access/uptake of </a:t>
                      </a:r>
                      <a:r>
                        <a:rPr lang="en-US" sz="2200" dirty="0" err="1">
                          <a:solidFill>
                            <a:schemeClr val="bg1"/>
                          </a:solidFill>
                          <a:effectLst/>
                          <a:latin typeface="Helvetica Neue Light" panose="02000403000000020004" pitchFamily="2" charset="0"/>
                          <a:ea typeface="Helvetica Neue Light" panose="02000403000000020004" pitchFamily="2" charset="0"/>
                        </a:rPr>
                        <a:t>PrEP</a:t>
                      </a:r>
                      <a:r>
                        <a:rPr lang="en-US" sz="2200" dirty="0">
                          <a:solidFill>
                            <a:schemeClr val="bg1"/>
                          </a:solidFill>
                          <a:effectLst/>
                          <a:latin typeface="Helvetica Neue Light" panose="02000403000000020004" pitchFamily="2" charset="0"/>
                          <a:ea typeface="Helvetica Neue Light" panose="02000403000000020004" pitchFamily="2" charset="0"/>
                        </a:rPr>
                        <a:t> and other prevention tools </a:t>
                      </a:r>
                      <a:endParaRPr lang="en-US" sz="2200" dirty="0"/>
                    </a:p>
                  </a:txBody>
                  <a:tcPr>
                    <a:solidFill>
                      <a:srgbClr val="9B0000"/>
                    </a:solidFill>
                  </a:tcPr>
                </a:tc>
                <a:extLst>
                  <a:ext uri="{0D108BD9-81ED-4DB2-BD59-A6C34878D82A}">
                    <a16:rowId xmlns:a16="http://schemas.microsoft.com/office/drawing/2014/main" val="3946247902"/>
                  </a:ext>
                </a:extLst>
              </a:tr>
              <a:tr h="796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effectLst/>
                          <a:latin typeface="Helvetica Neue Light" panose="02000403000000020004" pitchFamily="2" charset="0"/>
                          <a:ea typeface="Helvetica Neue Light" panose="02000403000000020004" pitchFamily="2" charset="0"/>
                        </a:rPr>
                        <a:t>Efficient linkage to care and treatment </a:t>
                      </a:r>
                    </a:p>
                  </a:txBody>
                  <a:tcPr>
                    <a:solidFill>
                      <a:srgbClr val="A83939"/>
                    </a:solidFill>
                  </a:tcPr>
                </a:tc>
                <a:extLst>
                  <a:ext uri="{0D108BD9-81ED-4DB2-BD59-A6C34878D82A}">
                    <a16:rowId xmlns:a16="http://schemas.microsoft.com/office/drawing/2014/main" val="2624550690"/>
                  </a:ext>
                </a:extLst>
              </a:tr>
            </a:tbl>
          </a:graphicData>
        </a:graphic>
      </p:graphicFrame>
      <p:graphicFrame>
        <p:nvGraphicFramePr>
          <p:cNvPr id="10" name="Table 9">
            <a:extLst>
              <a:ext uri="{FF2B5EF4-FFF2-40B4-BE49-F238E27FC236}">
                <a16:creationId xmlns:a16="http://schemas.microsoft.com/office/drawing/2014/main" id="{F7A5CEC8-21CC-BC4F-6367-DE86203D6CFB}"/>
              </a:ext>
            </a:extLst>
          </p:cNvPr>
          <p:cNvGraphicFramePr>
            <a:graphicFrameLocks noGrp="1"/>
          </p:cNvGraphicFramePr>
          <p:nvPr>
            <p:extLst>
              <p:ext uri="{D42A27DB-BD31-4B8C-83A1-F6EECF244321}">
                <p14:modId xmlns:p14="http://schemas.microsoft.com/office/powerpoint/2010/main" val="354186990"/>
              </p:ext>
            </p:extLst>
          </p:nvPr>
        </p:nvGraphicFramePr>
        <p:xfrm>
          <a:off x="7271304" y="2088995"/>
          <a:ext cx="4016693" cy="4008488"/>
        </p:xfrm>
        <a:graphic>
          <a:graphicData uri="http://schemas.openxmlformats.org/drawingml/2006/table">
            <a:tbl>
              <a:tblPr firstRow="1" bandRow="1">
                <a:tableStyleId>{5C22544A-7EE6-4342-B048-85BDC9FD1C3A}</a:tableStyleId>
              </a:tblPr>
              <a:tblGrid>
                <a:gridCol w="4016693">
                  <a:extLst>
                    <a:ext uri="{9D8B030D-6E8A-4147-A177-3AD203B41FA5}">
                      <a16:colId xmlns:a16="http://schemas.microsoft.com/office/drawing/2014/main" val="1975010315"/>
                    </a:ext>
                  </a:extLst>
                </a:gridCol>
              </a:tblGrid>
              <a:tr h="441102">
                <a:tc>
                  <a:txBody>
                    <a:bodyPr/>
                    <a:lstStyle/>
                    <a:p>
                      <a:pPr algn="ctr"/>
                      <a:r>
                        <a:rPr lang="en-US" sz="2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ACTIVITIES</a:t>
                      </a:r>
                      <a:endParaRPr lang="en-US" sz="2200" dirty="0"/>
                    </a:p>
                  </a:txBody>
                  <a:tcPr>
                    <a:solidFill>
                      <a:srgbClr val="550000"/>
                    </a:solidFill>
                  </a:tcPr>
                </a:tc>
                <a:extLst>
                  <a:ext uri="{0D108BD9-81ED-4DB2-BD59-A6C34878D82A}">
                    <a16:rowId xmlns:a16="http://schemas.microsoft.com/office/drawing/2014/main" val="26945395"/>
                  </a:ext>
                </a:extLst>
              </a:tr>
              <a:tr h="802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Coordinating statewide media campaigns and digital marketing </a:t>
                      </a:r>
                    </a:p>
                  </a:txBody>
                  <a:tcPr>
                    <a:solidFill>
                      <a:srgbClr val="9B0000"/>
                    </a:solidFill>
                  </a:tcPr>
                </a:tc>
                <a:extLst>
                  <a:ext uri="{0D108BD9-81ED-4DB2-BD59-A6C34878D82A}">
                    <a16:rowId xmlns:a16="http://schemas.microsoft.com/office/drawing/2014/main" val="1501178817"/>
                  </a:ext>
                </a:extLst>
              </a:tr>
              <a:tr h="1385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Improving communication of resources to the community (website development, interactive maps) </a:t>
                      </a:r>
                    </a:p>
                  </a:txBody>
                  <a:tcPr>
                    <a:solidFill>
                      <a:srgbClr val="A83939"/>
                    </a:solidFill>
                  </a:tcPr>
                </a:tc>
                <a:extLst>
                  <a:ext uri="{0D108BD9-81ED-4DB2-BD59-A6C34878D82A}">
                    <a16:rowId xmlns:a16="http://schemas.microsoft.com/office/drawing/2014/main" val="3999327665"/>
                  </a:ext>
                </a:extLst>
              </a:tr>
              <a:tr h="580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Patient resources </a:t>
                      </a:r>
                    </a:p>
                  </a:txBody>
                  <a:tcPr>
                    <a:solidFill>
                      <a:srgbClr val="9B0000"/>
                    </a:solidFill>
                  </a:tcPr>
                </a:tc>
                <a:extLst>
                  <a:ext uri="{0D108BD9-81ED-4DB2-BD59-A6C34878D82A}">
                    <a16:rowId xmlns:a16="http://schemas.microsoft.com/office/drawing/2014/main" val="3946247902"/>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Provider resources </a:t>
                      </a:r>
                    </a:p>
                  </a:txBody>
                  <a:tcPr>
                    <a:solidFill>
                      <a:srgbClr val="A83939"/>
                    </a:solidFill>
                  </a:tcPr>
                </a:tc>
                <a:extLst>
                  <a:ext uri="{0D108BD9-81ED-4DB2-BD59-A6C34878D82A}">
                    <a16:rowId xmlns:a16="http://schemas.microsoft.com/office/drawing/2014/main" val="2624550690"/>
                  </a:ext>
                </a:extLst>
              </a:tr>
            </a:tbl>
          </a:graphicData>
        </a:graphic>
      </p:graphicFrame>
    </p:spTree>
    <p:extLst>
      <p:ext uri="{BB962C8B-B14F-4D97-AF65-F5344CB8AC3E}">
        <p14:creationId xmlns:p14="http://schemas.microsoft.com/office/powerpoint/2010/main" val="2127683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GOALS AND OUTCOMES</a:t>
            </a:r>
          </a:p>
        </p:txBody>
      </p:sp>
      <p:graphicFrame>
        <p:nvGraphicFramePr>
          <p:cNvPr id="3" name="Content Placeholder 3">
            <a:extLst>
              <a:ext uri="{FF2B5EF4-FFF2-40B4-BE49-F238E27FC236}">
                <a16:creationId xmlns:a16="http://schemas.microsoft.com/office/drawing/2014/main" id="{2F4D2AF0-17F9-97A5-19DD-EF6EC7407035}"/>
              </a:ext>
            </a:extLst>
          </p:cNvPr>
          <p:cNvGraphicFramePr>
            <a:graphicFrameLocks noGrp="1"/>
          </p:cNvGraphicFramePr>
          <p:nvPr>
            <p:ph idx="1"/>
            <p:extLst>
              <p:ext uri="{D42A27DB-BD31-4B8C-83A1-F6EECF244321}">
                <p14:modId xmlns:p14="http://schemas.microsoft.com/office/powerpoint/2010/main" val="548374982"/>
              </p:ext>
            </p:extLst>
          </p:nvPr>
        </p:nvGraphicFramePr>
        <p:xfrm>
          <a:off x="640976" y="2159875"/>
          <a:ext cx="10910047" cy="3800074"/>
        </p:xfrm>
        <a:graphic>
          <a:graphicData uri="http://schemas.openxmlformats.org/drawingml/2006/table">
            <a:tbl>
              <a:tblPr firstRow="1" firstCol="1" bandRow="1">
                <a:tableStyleId>{5C22544A-7EE6-4342-B048-85BDC9FD1C3A}</a:tableStyleId>
              </a:tblPr>
              <a:tblGrid>
                <a:gridCol w="5058849">
                  <a:extLst>
                    <a:ext uri="{9D8B030D-6E8A-4147-A177-3AD203B41FA5}">
                      <a16:colId xmlns:a16="http://schemas.microsoft.com/office/drawing/2014/main" val="2196646094"/>
                    </a:ext>
                  </a:extLst>
                </a:gridCol>
                <a:gridCol w="3437472">
                  <a:extLst>
                    <a:ext uri="{9D8B030D-6E8A-4147-A177-3AD203B41FA5}">
                      <a16:colId xmlns:a16="http://schemas.microsoft.com/office/drawing/2014/main" val="3391489929"/>
                    </a:ext>
                  </a:extLst>
                </a:gridCol>
                <a:gridCol w="2413726">
                  <a:extLst>
                    <a:ext uri="{9D8B030D-6E8A-4147-A177-3AD203B41FA5}">
                      <a16:colId xmlns:a16="http://schemas.microsoft.com/office/drawing/2014/main" val="4097650817"/>
                    </a:ext>
                  </a:extLst>
                </a:gridCol>
              </a:tblGrid>
              <a:tr h="792220">
                <a:tc>
                  <a:txBody>
                    <a:bodyPr/>
                    <a:lstStyle/>
                    <a:p>
                      <a:pPr marL="0" marR="0" algn="ctr">
                        <a:spcBef>
                          <a:spcPts val="0"/>
                        </a:spcBef>
                        <a:spcAft>
                          <a:spcPts val="0"/>
                        </a:spcAft>
                      </a:pPr>
                      <a:r>
                        <a:rPr lang="en-US" sz="2200" b="1" i="0" dirty="0">
                          <a:effectLst/>
                          <a:latin typeface="Helvetica Neue" panose="02000503000000020004" pitchFamily="2" charset="0"/>
                          <a:ea typeface="Helvetica Neue" panose="02000503000000020004" pitchFamily="2" charset="0"/>
                          <a:cs typeface="Helvetica Neue" panose="02000503000000020004" pitchFamily="2" charset="0"/>
                        </a:rPr>
                        <a:t>SMART Goals by 2030</a:t>
                      </a:r>
                    </a:p>
                  </a:txBody>
                  <a:tcPr marL="68580" marR="68580" marT="0" marB="0" anchor="ctr">
                    <a:solidFill>
                      <a:srgbClr val="550000"/>
                    </a:solidFill>
                  </a:tcPr>
                </a:tc>
                <a:tc gridSpan="2">
                  <a:txBody>
                    <a:bodyPr/>
                    <a:lstStyle/>
                    <a:p>
                      <a:pPr marL="0" marR="0" algn="ctr">
                        <a:spcBef>
                          <a:spcPts val="0"/>
                        </a:spcBef>
                        <a:spcAft>
                          <a:spcPts val="0"/>
                        </a:spcAft>
                      </a:pPr>
                      <a:r>
                        <a:rPr lang="en-US" sz="2200" b="1" i="0" dirty="0">
                          <a:effectLst/>
                          <a:latin typeface="Helvetica Neue" panose="02000503000000020004" pitchFamily="2" charset="0"/>
                          <a:ea typeface="Helvetica Neue" panose="02000503000000020004" pitchFamily="2" charset="0"/>
                          <a:cs typeface="Helvetica Neue" panose="02000503000000020004" pitchFamily="2" charset="0"/>
                        </a:rPr>
                        <a:t>Outcomes </a:t>
                      </a:r>
                    </a:p>
                  </a:txBody>
                  <a:tcPr marL="68580" marR="68580" marT="0" marB="0" anchor="ctr">
                    <a:solidFill>
                      <a:srgbClr val="550000"/>
                    </a:solidFill>
                  </a:tcPr>
                </a:tc>
                <a:tc hMerge="1">
                  <a:txBody>
                    <a:bodyPr/>
                    <a:lstStyle/>
                    <a:p>
                      <a:pPr marL="0" marR="0" algn="ctr">
                        <a:spcBef>
                          <a:spcPts val="0"/>
                        </a:spcBef>
                        <a:spcAft>
                          <a:spcPts val="0"/>
                        </a:spcAft>
                      </a:pPr>
                      <a:endParaRPr lang="en-US" sz="2200" b="1" i="0" dirty="0">
                        <a:effectLst/>
                        <a:latin typeface="Helvetica Neue" panose="02000503000000020004" pitchFamily="2" charset="0"/>
                        <a:ea typeface="Helvetica Neue" panose="02000503000000020004" pitchFamily="2" charset="0"/>
                        <a:cs typeface="Helvetica Neue" panose="02000503000000020004" pitchFamily="2" charset="0"/>
                      </a:endParaRPr>
                    </a:p>
                  </a:txBody>
                  <a:tcPr marL="68580" marR="68580" marT="0" marB="0" anchor="ctr">
                    <a:solidFill>
                      <a:srgbClr val="550000"/>
                    </a:solidFill>
                  </a:tcPr>
                </a:tc>
                <a:extLst>
                  <a:ext uri="{0D108BD9-81ED-4DB2-BD59-A6C34878D82A}">
                    <a16:rowId xmlns:a16="http://schemas.microsoft.com/office/drawing/2014/main" val="161437772"/>
                  </a:ext>
                </a:extLst>
              </a:tr>
              <a:tr h="426980">
                <a:tc>
                  <a:txBody>
                    <a:bodyPr/>
                    <a:lstStyle/>
                    <a:p>
                      <a:pPr marL="0" marR="0" lvl="0" indent="0" algn="ctr">
                        <a:spcBef>
                          <a:spcPts val="0"/>
                        </a:spcBef>
                        <a:spcAft>
                          <a:spcPts val="0"/>
                        </a:spcAft>
                        <a:buFont typeface="+mj-lt"/>
                        <a:buNone/>
                      </a:pPr>
                      <a:endParaRPr lang="en-US" sz="2000" b="1" i="0" dirty="0">
                        <a:solidFill>
                          <a:schemeClr val="bg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a:txBody>
                  <a:tcPr marL="68580" marR="68580" marT="0" marB="0" anchor="ctr">
                    <a:lnB w="12700" cap="flat" cmpd="sng" algn="ctr">
                      <a:solidFill>
                        <a:schemeClr val="bg1"/>
                      </a:solidFill>
                      <a:prstDash val="solid"/>
                      <a:round/>
                      <a:headEnd type="none" w="med" len="med"/>
                      <a:tailEnd type="none" w="med" len="med"/>
                    </a:lnB>
                    <a:solidFill>
                      <a:srgbClr val="550000"/>
                    </a:solidFill>
                  </a:tcPr>
                </a:tc>
                <a:tc>
                  <a:txBody>
                    <a:bodyPr/>
                    <a:lstStyle/>
                    <a:p>
                      <a:pPr marL="0" marR="0" algn="ctr">
                        <a:spcBef>
                          <a:spcPts val="0"/>
                        </a:spcBef>
                        <a:spcAft>
                          <a:spcPts val="0"/>
                        </a:spcAft>
                      </a:pPr>
                      <a:r>
                        <a:rPr lang="en-US" sz="2200" b="1" i="0" dirty="0">
                          <a:solidFill>
                            <a:schemeClr val="bg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Increase in:</a:t>
                      </a:r>
                    </a:p>
                  </a:txBody>
                  <a:tcPr marL="68580" marR="68580"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50000"/>
                    </a:solidFill>
                  </a:tcPr>
                </a:tc>
                <a:tc>
                  <a:txBody>
                    <a:bodyPr/>
                    <a:lstStyle/>
                    <a:p>
                      <a:pPr marL="0" marR="0" algn="ctr">
                        <a:spcBef>
                          <a:spcPts val="0"/>
                        </a:spcBef>
                        <a:spcAft>
                          <a:spcPts val="0"/>
                        </a:spcAft>
                      </a:pPr>
                      <a:r>
                        <a:rPr lang="en-US" sz="2200" b="1" i="0" dirty="0">
                          <a:solidFill>
                            <a:schemeClr val="bg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Decrease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550000"/>
                    </a:solidFill>
                  </a:tcPr>
                </a:tc>
                <a:extLst>
                  <a:ext uri="{0D108BD9-81ED-4DB2-BD59-A6C34878D82A}">
                    <a16:rowId xmlns:a16="http://schemas.microsoft.com/office/drawing/2014/main" val="2570340497"/>
                  </a:ext>
                </a:extLst>
              </a:tr>
              <a:tr h="442308">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2000" b="0" i="0" dirty="0">
                          <a:solidFill>
                            <a:schemeClr val="bg1"/>
                          </a:solidFill>
                          <a:effectLst/>
                          <a:latin typeface="Helvetica Neue Thin" panose="020B0403020202020204" pitchFamily="34" charset="0"/>
                          <a:ea typeface="Helvetica Neue Thin" panose="020B0403020202020204" pitchFamily="34" charset="0"/>
                        </a:rPr>
                        <a:t>95% of PWH know their HIV status</a:t>
                      </a:r>
                    </a:p>
                  </a:txBody>
                  <a:tcPr marL="68580" marR="68580" marT="0" marB="0" anchor="ctr">
                    <a:lnT w="12700" cap="flat" cmpd="sng" algn="ctr">
                      <a:solidFill>
                        <a:schemeClr val="bg1"/>
                      </a:solidFill>
                      <a:prstDash val="solid"/>
                      <a:round/>
                      <a:headEnd type="none" w="med" len="med"/>
                      <a:tailEnd type="none" w="med" len="med"/>
                    </a:lnT>
                    <a:solidFill>
                      <a:srgbClr val="9B0000"/>
                    </a:solidFill>
                  </a:tcPr>
                </a:tc>
                <a:tc>
                  <a:txBody>
                    <a:bodyPr/>
                    <a:lstStyle/>
                    <a:p>
                      <a:pPr marL="0" marR="0" algn="ctr">
                        <a:spcBef>
                          <a:spcPts val="0"/>
                        </a:spcBef>
                        <a:spcAft>
                          <a:spcPts val="0"/>
                        </a:spcAft>
                      </a:pPr>
                      <a:r>
                        <a:rPr lang="en-US" sz="2000" b="0" i="0" dirty="0">
                          <a:solidFill>
                            <a:schemeClr val="bg1"/>
                          </a:solidFill>
                          <a:effectLst/>
                          <a:latin typeface="Helvetica Neue Thin" panose="020B0403020202020204" pitchFamily="34" charset="0"/>
                          <a:ea typeface="Helvetica Neue Thin" panose="020B0403020202020204" pitchFamily="34" charset="0"/>
                        </a:rPr>
                        <a:t>People who know their status and are linked to care</a:t>
                      </a:r>
                    </a:p>
                  </a:txBody>
                  <a:tcPr marL="68580" marR="6858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B0000"/>
                    </a:solidFill>
                  </a:tcPr>
                </a:tc>
                <a:tc>
                  <a:txBody>
                    <a:bodyPr/>
                    <a:lstStyle/>
                    <a:p>
                      <a:pPr marL="0" marR="0" algn="ctr">
                        <a:spcBef>
                          <a:spcPts val="0"/>
                        </a:spcBef>
                        <a:spcAft>
                          <a:spcPts val="0"/>
                        </a:spcAft>
                      </a:pPr>
                      <a:r>
                        <a:rPr lang="en-US" sz="2000" b="0" i="0" dirty="0">
                          <a:solidFill>
                            <a:schemeClr val="bg1"/>
                          </a:solidFill>
                          <a:effectLst/>
                          <a:latin typeface="Helvetica Neue Thin" panose="020B0403020202020204" pitchFamily="34" charset="0"/>
                          <a:ea typeface="Helvetica Neue Thin" panose="020B0403020202020204" pitchFamily="34" charset="0"/>
                        </a:rPr>
                        <a:t>Transmission among undiagnosed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B0000"/>
                    </a:solidFill>
                  </a:tcPr>
                </a:tc>
                <a:extLst>
                  <a:ext uri="{0D108BD9-81ED-4DB2-BD59-A6C34878D82A}">
                    <a16:rowId xmlns:a16="http://schemas.microsoft.com/office/drawing/2014/main" val="4049209591"/>
                  </a:ext>
                </a:extLst>
              </a:tr>
              <a:tr h="528437">
                <a:tc>
                  <a:txBody>
                    <a:bodyPr/>
                    <a:lstStyle/>
                    <a:p>
                      <a:pPr marL="0" marR="0" lvl="0" indent="0" algn="ctr">
                        <a:spcBef>
                          <a:spcPts val="0"/>
                        </a:spcBef>
                        <a:spcAft>
                          <a:spcPts val="0"/>
                        </a:spcAft>
                        <a:buFont typeface="+mj-lt"/>
                        <a:buNone/>
                      </a:pPr>
                      <a:r>
                        <a:rPr lang="en-US" sz="2000" b="0" i="0" dirty="0">
                          <a:solidFill>
                            <a:schemeClr val="bg1"/>
                          </a:solidFill>
                          <a:effectLst/>
                          <a:latin typeface="Helvetica Neue Thin" panose="020B0403020202020204" pitchFamily="34" charset="0"/>
                          <a:ea typeface="Helvetica Neue Thin" panose="020B0403020202020204" pitchFamily="34" charset="0"/>
                        </a:rPr>
                        <a:t>95% who know status on ART</a:t>
                      </a:r>
                    </a:p>
                  </a:txBody>
                  <a:tcPr marL="68580" marR="68580" marT="0" marB="0" anchor="ctr">
                    <a:solidFill>
                      <a:srgbClr val="A83939"/>
                    </a:solidFill>
                  </a:tcPr>
                </a:tc>
                <a:tc rowSpan="3">
                  <a:txBody>
                    <a:bodyPr/>
                    <a:lstStyle/>
                    <a:p>
                      <a:pPr marL="0" marR="0" algn="ctr">
                        <a:spcBef>
                          <a:spcPts val="0"/>
                        </a:spcBef>
                        <a:spcAft>
                          <a:spcPts val="0"/>
                        </a:spcAft>
                      </a:pPr>
                      <a:r>
                        <a:rPr lang="en-US" sz="2000" b="0" i="0" dirty="0">
                          <a:solidFill>
                            <a:schemeClr val="bg1"/>
                          </a:solidFill>
                          <a:effectLst/>
                          <a:latin typeface="Helvetica Neue Thin" panose="020B0403020202020204" pitchFamily="34" charset="0"/>
                          <a:ea typeface="Helvetica Neue Thin" panose="020B0403020202020204" pitchFamily="34" charset="0"/>
                        </a:rPr>
                        <a:t>Number of people virally suppressed</a:t>
                      </a:r>
                    </a:p>
                  </a:txBody>
                  <a:tcPr marL="68580" marR="68580"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83939"/>
                    </a:solidFill>
                  </a:tcPr>
                </a:tc>
                <a:tc rowSpan="3">
                  <a:txBody>
                    <a:bodyPr/>
                    <a:lstStyle/>
                    <a:p>
                      <a:pPr marL="0" marR="0" algn="ctr">
                        <a:spcBef>
                          <a:spcPts val="0"/>
                        </a:spcBef>
                        <a:spcAft>
                          <a:spcPts val="0"/>
                        </a:spcAft>
                      </a:pPr>
                      <a:r>
                        <a:rPr lang="en-US" sz="2000" b="0" i="0" dirty="0">
                          <a:solidFill>
                            <a:schemeClr val="bg1"/>
                          </a:solidFill>
                          <a:effectLst/>
                          <a:latin typeface="Helvetica Neue Thin" panose="020B0403020202020204" pitchFamily="34" charset="0"/>
                          <a:ea typeface="Helvetica Neue Thin" panose="020B0403020202020204" pitchFamily="34" charset="0"/>
                        </a:rPr>
                        <a:t>Community transmission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83939"/>
                    </a:solidFill>
                  </a:tcPr>
                </a:tc>
                <a:extLst>
                  <a:ext uri="{0D108BD9-81ED-4DB2-BD59-A6C34878D82A}">
                    <a16:rowId xmlns:a16="http://schemas.microsoft.com/office/drawing/2014/main" val="3681337873"/>
                  </a:ext>
                </a:extLst>
              </a:tr>
              <a:tr h="528437">
                <a:tc>
                  <a:txBody>
                    <a:bodyPr/>
                    <a:lstStyle/>
                    <a:p>
                      <a:pPr marL="0" marR="0" lvl="0" indent="0" algn="ctr">
                        <a:spcBef>
                          <a:spcPts val="0"/>
                        </a:spcBef>
                        <a:spcAft>
                          <a:spcPts val="0"/>
                        </a:spcAft>
                        <a:buFont typeface="+mj-lt"/>
                        <a:buNone/>
                      </a:pPr>
                      <a:r>
                        <a:rPr lang="en-US" sz="2000" b="0" i="0" dirty="0">
                          <a:solidFill>
                            <a:schemeClr val="bg1"/>
                          </a:solidFill>
                          <a:effectLst/>
                          <a:latin typeface="Helvetica Neue Thin" panose="020B0403020202020204" pitchFamily="34" charset="0"/>
                          <a:ea typeface="Helvetica Neue Thin" panose="020B0403020202020204" pitchFamily="34" charset="0"/>
                        </a:rPr>
                        <a:t>95% who know status with routine viral load </a:t>
                      </a:r>
                    </a:p>
                  </a:txBody>
                  <a:tcPr marL="68580" marR="68580" marT="0" marB="0" anchor="ctr">
                    <a:lnB w="12700" cap="flat" cmpd="sng" algn="ctr">
                      <a:solidFill>
                        <a:srgbClr val="E9EDF4"/>
                      </a:solidFill>
                      <a:prstDash val="solid"/>
                      <a:round/>
                      <a:headEnd type="none" w="med" len="med"/>
                      <a:tailEnd type="none" w="med" len="med"/>
                    </a:lnB>
                    <a:solidFill>
                      <a:srgbClr val="9B0000"/>
                    </a:solidFill>
                  </a:tcPr>
                </a:tc>
                <a:tc vMerge="1">
                  <a:txBody>
                    <a:bodyPr/>
                    <a:lstStyle/>
                    <a:p>
                      <a:pPr marL="0" marR="0">
                        <a:spcBef>
                          <a:spcPts val="0"/>
                        </a:spcBef>
                        <a:spcAft>
                          <a:spcPts val="0"/>
                        </a:spcAft>
                      </a:pPr>
                      <a:endParaRPr lang="en-US" sz="1600" b="0" i="0" dirty="0">
                        <a:solidFill>
                          <a:schemeClr val="bg1"/>
                        </a:solidFill>
                        <a:effectLst/>
                        <a:latin typeface="Helvetica Neue Thin" panose="020B0403020202020204" pitchFamily="34" charset="0"/>
                        <a:ea typeface="Helvetica Neue Thin" panose="020B0403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9B0000"/>
                    </a:solidFill>
                  </a:tcPr>
                </a:tc>
                <a:tc vMerge="1">
                  <a:txBody>
                    <a:bodyPr/>
                    <a:lstStyle/>
                    <a:p>
                      <a:pPr marL="0" marR="0">
                        <a:spcBef>
                          <a:spcPts val="0"/>
                        </a:spcBef>
                        <a:spcAft>
                          <a:spcPts val="0"/>
                        </a:spcAft>
                      </a:pPr>
                      <a:endParaRPr lang="en-US" sz="1600" b="0" i="0" dirty="0">
                        <a:solidFill>
                          <a:schemeClr val="bg1"/>
                        </a:solidFill>
                        <a:effectLst/>
                        <a:latin typeface="Helvetica Neue Thin" panose="020B0403020202020204" pitchFamily="34" charset="0"/>
                        <a:ea typeface="Helvetica Neue Thin" panose="020B0403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B0000"/>
                    </a:solidFill>
                  </a:tcPr>
                </a:tc>
                <a:extLst>
                  <a:ext uri="{0D108BD9-81ED-4DB2-BD59-A6C34878D82A}">
                    <a16:rowId xmlns:a16="http://schemas.microsoft.com/office/drawing/2014/main" val="537039940"/>
                  </a:ext>
                </a:extLst>
              </a:tr>
              <a:tr h="457420">
                <a:tc>
                  <a:txBody>
                    <a:bodyPr/>
                    <a:lstStyle/>
                    <a:p>
                      <a:pPr marL="0" marR="0" lvl="0" indent="0" algn="ctr">
                        <a:spcBef>
                          <a:spcPts val="0"/>
                        </a:spcBef>
                        <a:spcAft>
                          <a:spcPts val="0"/>
                        </a:spcAft>
                        <a:buFont typeface="+mj-lt"/>
                        <a:buNone/>
                      </a:pPr>
                      <a:r>
                        <a:rPr lang="en-US" sz="2000" b="0" i="0" dirty="0">
                          <a:solidFill>
                            <a:schemeClr val="bg1"/>
                          </a:solidFill>
                          <a:effectLst/>
                          <a:latin typeface="Helvetica Neue Thin" panose="020B0403020202020204" pitchFamily="34" charset="0"/>
                          <a:ea typeface="Helvetica Neue Thin" panose="020B0403020202020204" pitchFamily="34" charset="0"/>
                        </a:rPr>
                        <a:t>95% who know status on ART with suppressed viral loads</a:t>
                      </a:r>
                    </a:p>
                  </a:txBody>
                  <a:tcPr marL="68580" marR="68580" marT="0" marB="0" anchor="ctr">
                    <a:lnL w="12700" cap="flat" cmpd="sng" algn="ctr">
                      <a:solidFill>
                        <a:srgbClr val="E9EDF4"/>
                      </a:solidFill>
                      <a:prstDash val="solid"/>
                      <a:round/>
                      <a:headEnd type="none" w="med" len="med"/>
                      <a:tailEnd type="none" w="med" len="med"/>
                    </a:lnL>
                    <a:lnR w="12700" cap="flat" cmpd="sng" algn="ctr">
                      <a:solidFill>
                        <a:srgbClr val="E9EDF4"/>
                      </a:solidFill>
                      <a:prstDash val="solid"/>
                      <a:round/>
                      <a:headEnd type="none" w="med" len="med"/>
                      <a:tailEnd type="none" w="med" len="med"/>
                    </a:lnR>
                    <a:lnT w="12700" cap="flat" cmpd="sng" algn="ctr">
                      <a:solidFill>
                        <a:srgbClr val="E9EDF4"/>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3939"/>
                    </a:solidFill>
                  </a:tcPr>
                </a:tc>
                <a:tc vMerge="1">
                  <a:txBody>
                    <a:bodyPr/>
                    <a:lstStyle/>
                    <a:p>
                      <a:pPr marL="0" marR="0">
                        <a:spcBef>
                          <a:spcPts val="0"/>
                        </a:spcBef>
                        <a:spcAft>
                          <a:spcPts val="0"/>
                        </a:spcAft>
                      </a:pPr>
                      <a:endParaRPr lang="en-US" sz="1600" b="0" i="0" dirty="0">
                        <a:solidFill>
                          <a:schemeClr val="bg1"/>
                        </a:solidFill>
                        <a:effectLst/>
                        <a:latin typeface="Helvetica Neue Thin" panose="020B0403020202020204" pitchFamily="34" charset="0"/>
                        <a:ea typeface="Helvetica Neue Thin" panose="020B0403020202020204" pitchFamily="34" charset="0"/>
                      </a:endParaRPr>
                    </a:p>
                  </a:txBody>
                  <a:tcPr marL="68580" marR="68580" marT="0" marB="0" anchor="ctr">
                    <a:lnL w="12700" cap="flat" cmpd="sng" algn="ctr">
                      <a:solidFill>
                        <a:srgbClr val="E9EDF4"/>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83939"/>
                    </a:solidFill>
                  </a:tcPr>
                </a:tc>
                <a:tc vMerge="1">
                  <a:txBody>
                    <a:bodyPr/>
                    <a:lstStyle/>
                    <a:p>
                      <a:pPr marL="0" marR="0">
                        <a:spcBef>
                          <a:spcPts val="0"/>
                        </a:spcBef>
                        <a:spcAft>
                          <a:spcPts val="0"/>
                        </a:spcAft>
                      </a:pPr>
                      <a:endParaRPr lang="en-US" sz="1600" b="0" i="0" dirty="0">
                        <a:solidFill>
                          <a:schemeClr val="bg1"/>
                        </a:solidFill>
                        <a:effectLst/>
                        <a:latin typeface="Helvetica Neue Thin" panose="020B0403020202020204" pitchFamily="34" charset="0"/>
                        <a:ea typeface="Helvetica Neue Thin" panose="020B0403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A83939"/>
                    </a:solidFill>
                  </a:tcPr>
                </a:tc>
                <a:extLst>
                  <a:ext uri="{0D108BD9-81ED-4DB2-BD59-A6C34878D82A}">
                    <a16:rowId xmlns:a16="http://schemas.microsoft.com/office/drawing/2014/main" val="4079303685"/>
                  </a:ext>
                </a:extLst>
              </a:tr>
            </a:tbl>
          </a:graphicData>
        </a:graphic>
      </p:graphicFrame>
    </p:spTree>
    <p:extLst>
      <p:ext uri="{BB962C8B-B14F-4D97-AF65-F5344CB8AC3E}">
        <p14:creationId xmlns:p14="http://schemas.microsoft.com/office/powerpoint/2010/main" val="1606342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GOALS AND OUTCOMES</a:t>
            </a:r>
          </a:p>
        </p:txBody>
      </p:sp>
      <p:graphicFrame>
        <p:nvGraphicFramePr>
          <p:cNvPr id="3" name="Table 16">
            <a:extLst>
              <a:ext uri="{FF2B5EF4-FFF2-40B4-BE49-F238E27FC236}">
                <a16:creationId xmlns:a16="http://schemas.microsoft.com/office/drawing/2014/main" id="{1AC36C1C-E5EE-4CB9-29B8-B392EC6798D0}"/>
              </a:ext>
            </a:extLst>
          </p:cNvPr>
          <p:cNvGraphicFramePr>
            <a:graphicFrameLocks noGrp="1"/>
          </p:cNvGraphicFramePr>
          <p:nvPr>
            <p:extLst>
              <p:ext uri="{D42A27DB-BD31-4B8C-83A1-F6EECF244321}">
                <p14:modId xmlns:p14="http://schemas.microsoft.com/office/powerpoint/2010/main" val="2606648501"/>
              </p:ext>
            </p:extLst>
          </p:nvPr>
        </p:nvGraphicFramePr>
        <p:xfrm>
          <a:off x="1097279" y="2464423"/>
          <a:ext cx="9906000" cy="292608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2126092665"/>
                    </a:ext>
                  </a:extLst>
                </a:gridCol>
                <a:gridCol w="2563906">
                  <a:extLst>
                    <a:ext uri="{9D8B030D-6E8A-4147-A177-3AD203B41FA5}">
                      <a16:colId xmlns:a16="http://schemas.microsoft.com/office/drawing/2014/main" val="1671189194"/>
                    </a:ext>
                  </a:extLst>
                </a:gridCol>
                <a:gridCol w="2389094">
                  <a:extLst>
                    <a:ext uri="{9D8B030D-6E8A-4147-A177-3AD203B41FA5}">
                      <a16:colId xmlns:a16="http://schemas.microsoft.com/office/drawing/2014/main" val="2405573881"/>
                    </a:ext>
                  </a:extLst>
                </a:gridCol>
              </a:tblGrid>
              <a:tr h="535695">
                <a:tc>
                  <a:txBody>
                    <a:bodyPr/>
                    <a:lstStyle/>
                    <a:p>
                      <a:pPr algn="ctr"/>
                      <a:r>
                        <a:rPr lang="en-US" sz="2200" b="1" i="0" dirty="0">
                          <a:latin typeface="Helvetica Neue" panose="02000503000000020004" pitchFamily="2" charset="0"/>
                          <a:ea typeface="Helvetica Neue" panose="02000503000000020004" pitchFamily="2" charset="0"/>
                          <a:cs typeface="Helvetica Neue" panose="02000503000000020004" pitchFamily="2" charset="0"/>
                        </a:rPr>
                        <a:t>SMART Goals by 2030</a:t>
                      </a:r>
                    </a:p>
                  </a:txBody>
                  <a:tcPr anchor="ctr">
                    <a:solidFill>
                      <a:srgbClr val="550000"/>
                    </a:solidFill>
                  </a:tcPr>
                </a:tc>
                <a:tc gridSpan="2">
                  <a:txBody>
                    <a:bodyPr/>
                    <a:lstStyle/>
                    <a:p>
                      <a:pPr algn="ctr"/>
                      <a:r>
                        <a:rPr lang="en-US" sz="2200" b="1" i="0" dirty="0">
                          <a:latin typeface="Helvetica Neue" panose="02000503000000020004" pitchFamily="2" charset="0"/>
                          <a:ea typeface="Helvetica Neue" panose="02000503000000020004" pitchFamily="2" charset="0"/>
                          <a:cs typeface="Helvetica Neue" panose="02000503000000020004" pitchFamily="2" charset="0"/>
                        </a:rPr>
                        <a:t>Outcomes</a:t>
                      </a:r>
                    </a:p>
                  </a:txBody>
                  <a:tcPr anchor="ctr">
                    <a:solidFill>
                      <a:srgbClr val="550000"/>
                    </a:solidFill>
                  </a:tcPr>
                </a:tc>
                <a:tc hMerge="1">
                  <a:txBody>
                    <a:bodyPr/>
                    <a:lstStyle/>
                    <a:p>
                      <a:endParaRPr lang="en-US"/>
                    </a:p>
                  </a:txBody>
                  <a:tcPr/>
                </a:tc>
                <a:extLst>
                  <a:ext uri="{0D108BD9-81ED-4DB2-BD59-A6C34878D82A}">
                    <a16:rowId xmlns:a16="http://schemas.microsoft.com/office/drawing/2014/main" val="2009683261"/>
                  </a:ext>
                </a:extLst>
              </a:tr>
              <a:tr h="683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effectLst/>
                          <a:latin typeface="Helvetica Neue Thin" panose="020B0403020202020204" pitchFamily="34" charset="0"/>
                          <a:ea typeface="Helvetica Neue Thin" panose="020B0403020202020204" pitchFamily="34" charset="0"/>
                        </a:rPr>
                        <a:t>Eliminate HIV-related deaths</a:t>
                      </a:r>
                    </a:p>
                  </a:txBody>
                  <a:tcPr anchor="ctr">
                    <a:solidFill>
                      <a:srgbClr val="9B000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effectLst/>
                          <a:latin typeface="Helvetica Neue Thin" panose="020B0403020202020204" pitchFamily="34" charset="0"/>
                          <a:ea typeface="Helvetica Neue Thin" panose="020B0403020202020204" pitchFamily="34" charset="0"/>
                        </a:rPr>
                        <a:t>Increase in the health of those with HIV</a:t>
                      </a:r>
                    </a:p>
                  </a:txBody>
                  <a:tcPr anchor="ctr">
                    <a:solidFill>
                      <a:srgbClr val="9B0000"/>
                    </a:solidFill>
                  </a:tcPr>
                </a:tc>
                <a:tc hMerge="1">
                  <a:txBody>
                    <a:bodyPr/>
                    <a:lstStyle/>
                    <a:p>
                      <a:endParaRPr lang="en-US"/>
                    </a:p>
                  </a:txBody>
                  <a:tcPr/>
                </a:tc>
                <a:extLst>
                  <a:ext uri="{0D108BD9-81ED-4DB2-BD59-A6C34878D82A}">
                    <a16:rowId xmlns:a16="http://schemas.microsoft.com/office/drawing/2014/main" val="3902367057"/>
                  </a:ext>
                </a:extLst>
              </a:tr>
              <a:tr h="6405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effectLst/>
                          <a:latin typeface="Helvetica Neue Thin" panose="020B0403020202020204" pitchFamily="34" charset="0"/>
                          <a:ea typeface="Helvetica Neue Thin" panose="020B0403020202020204" pitchFamily="34" charset="0"/>
                        </a:rPr>
                        <a:t>50% increase in </a:t>
                      </a:r>
                      <a:r>
                        <a:rPr lang="en-US" sz="2000" b="0" i="0" dirty="0" err="1">
                          <a:solidFill>
                            <a:schemeClr val="bg1"/>
                          </a:solidFill>
                          <a:effectLst/>
                          <a:latin typeface="Helvetica Neue Thin" panose="020B0403020202020204" pitchFamily="34" charset="0"/>
                          <a:ea typeface="Helvetica Neue Thin" panose="020B0403020202020204" pitchFamily="34" charset="0"/>
                        </a:rPr>
                        <a:t>PrEP</a:t>
                      </a:r>
                      <a:r>
                        <a:rPr lang="en-US" sz="2000" b="0" i="0" dirty="0">
                          <a:solidFill>
                            <a:schemeClr val="bg1"/>
                          </a:solidFill>
                          <a:effectLst/>
                          <a:latin typeface="Helvetica Neue Thin" panose="020B0403020202020204" pitchFamily="34" charset="0"/>
                          <a:ea typeface="Helvetica Neue Thin" panose="020B0403020202020204" pitchFamily="34" charset="0"/>
                        </a:rPr>
                        <a:t> uptake among priority populations</a:t>
                      </a:r>
                    </a:p>
                  </a:txBody>
                  <a:tcPr anchor="ctr">
                    <a:solidFill>
                      <a:srgbClr val="A83939"/>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effectLst/>
                          <a:latin typeface="Helvetica Neue Thin" panose="020B0403020202020204" pitchFamily="34" charset="0"/>
                          <a:ea typeface="Helvetica Neue Thin" panose="020B0403020202020204" pitchFamily="34" charset="0"/>
                        </a:rPr>
                        <a:t>Decrease in community transmission</a:t>
                      </a:r>
                    </a:p>
                  </a:txBody>
                  <a:tcPr anchor="ctr">
                    <a:solidFill>
                      <a:srgbClr val="A83939"/>
                    </a:solidFill>
                  </a:tcPr>
                </a:tc>
                <a:tc hMerge="1">
                  <a:txBody>
                    <a:bodyPr/>
                    <a:lstStyle/>
                    <a:p>
                      <a:endParaRPr lang="en-US"/>
                    </a:p>
                  </a:txBody>
                  <a:tcPr/>
                </a:tc>
                <a:extLst>
                  <a:ext uri="{0D108BD9-81ED-4DB2-BD59-A6C34878D82A}">
                    <a16:rowId xmlns:a16="http://schemas.microsoft.com/office/drawing/2014/main" val="287881608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effectLst/>
                          <a:latin typeface="Helvetica Neue Thin" panose="020B0403020202020204" pitchFamily="34" charset="0"/>
                          <a:ea typeface="Helvetica Neue Thin" panose="020B0403020202020204" pitchFamily="34" charset="0"/>
                        </a:rPr>
                        <a:t>Expand RAPID linkage to care protocols to all major health systems in the state</a:t>
                      </a:r>
                    </a:p>
                  </a:txBody>
                  <a:tcPr anchor="ctr">
                    <a:solidFill>
                      <a:srgbClr val="9B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Increase:</a:t>
                      </a:r>
                      <a:r>
                        <a:rPr lang="en-US" sz="2000" b="0" i="0" dirty="0">
                          <a:solidFill>
                            <a:schemeClr val="bg1"/>
                          </a:solidFill>
                          <a:latin typeface="Helvetica Neue Thin" panose="020B0403020202020204" pitchFamily="34" charset="0"/>
                          <a:ea typeface="Helvetica Neue Thin" panose="020B0403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solidFill>
                          <a:effectLst/>
                          <a:latin typeface="Helvetica Neue Thin" panose="020B0403020202020204" pitchFamily="34" charset="0"/>
                          <a:ea typeface="Helvetica Neue Thin" panose="020B0403020202020204" pitchFamily="34" charset="0"/>
                        </a:rPr>
                        <a:t>Linkage to care</a:t>
                      </a:r>
                    </a:p>
                  </a:txBody>
                  <a:tcPr anchor="ctr">
                    <a:lnR w="12700" cap="flat" cmpd="sng" algn="ctr">
                      <a:solidFill>
                        <a:srgbClr val="E9EDF4"/>
                      </a:solidFill>
                      <a:prstDash val="solid"/>
                      <a:round/>
                      <a:headEnd type="none" w="med" len="med"/>
                      <a:tailEnd type="none" w="med" len="med"/>
                    </a:lnR>
                    <a:solidFill>
                      <a:srgbClr val="9B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Decrease: </a:t>
                      </a:r>
                      <a:r>
                        <a:rPr lang="en-US" sz="2000" b="0" i="0" dirty="0">
                          <a:solidFill>
                            <a:schemeClr val="bg1"/>
                          </a:solidFill>
                          <a:effectLst/>
                          <a:latin typeface="Helvetica Neue Thin" panose="020B0403020202020204" pitchFamily="34" charset="0"/>
                          <a:ea typeface="Helvetica Neue Thin" panose="020B0403020202020204" pitchFamily="34" charset="0"/>
                        </a:rPr>
                        <a:t>Community transmission</a:t>
                      </a:r>
                    </a:p>
                  </a:txBody>
                  <a:tcPr anchor="ctr">
                    <a:lnL w="12700" cap="flat" cmpd="sng" algn="ctr">
                      <a:solidFill>
                        <a:srgbClr val="E9EDF4"/>
                      </a:solidFill>
                      <a:prstDash val="solid"/>
                      <a:round/>
                      <a:headEnd type="none" w="med" len="med"/>
                      <a:tailEnd type="none" w="med" len="med"/>
                    </a:lnL>
                    <a:solidFill>
                      <a:srgbClr val="9B0000"/>
                    </a:solidFill>
                  </a:tcPr>
                </a:tc>
                <a:extLst>
                  <a:ext uri="{0D108BD9-81ED-4DB2-BD59-A6C34878D82A}">
                    <a16:rowId xmlns:a16="http://schemas.microsoft.com/office/drawing/2014/main" val="3158646450"/>
                  </a:ext>
                </a:extLst>
              </a:tr>
            </a:tbl>
          </a:graphicData>
        </a:graphic>
      </p:graphicFrame>
    </p:spTree>
    <p:extLst>
      <p:ext uri="{BB962C8B-B14F-4D97-AF65-F5344CB8AC3E}">
        <p14:creationId xmlns:p14="http://schemas.microsoft.com/office/powerpoint/2010/main" val="1596668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IMPLEMENTATION</a:t>
            </a:r>
          </a:p>
        </p:txBody>
      </p:sp>
      <p:pic>
        <p:nvPicPr>
          <p:cNvPr id="3" name="Picture 2" descr="A screen shot of a black background&#10;&#10;Description automatically generated with low confidence">
            <a:extLst>
              <a:ext uri="{FF2B5EF4-FFF2-40B4-BE49-F238E27FC236}">
                <a16:creationId xmlns:a16="http://schemas.microsoft.com/office/drawing/2014/main" id="{14019F12-03E2-A20B-675E-635DA8D8CC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8716" y="1441936"/>
            <a:ext cx="2667000" cy="4933572"/>
          </a:xfrm>
          <a:prstGeom prst="rect">
            <a:avLst/>
          </a:prstGeom>
        </p:spPr>
      </p:pic>
      <p:pic>
        <p:nvPicPr>
          <p:cNvPr id="5" name="Picture 4" descr="A screen shot of a black background&#10;&#10;Description automatically generated with low confidence">
            <a:extLst>
              <a:ext uri="{FF2B5EF4-FFF2-40B4-BE49-F238E27FC236}">
                <a16:creationId xmlns:a16="http://schemas.microsoft.com/office/drawing/2014/main" id="{2A87332E-F95F-40BA-8A2B-40590C028E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51617" y="1417638"/>
            <a:ext cx="2667000" cy="4933572"/>
          </a:xfrm>
          <a:prstGeom prst="rect">
            <a:avLst/>
          </a:prstGeom>
        </p:spPr>
      </p:pic>
      <p:pic>
        <p:nvPicPr>
          <p:cNvPr id="6" name="Picture 5" descr="A screen shot of a black background&#10;&#10;Description automatically generated with low confidence">
            <a:extLst>
              <a:ext uri="{FF2B5EF4-FFF2-40B4-BE49-F238E27FC236}">
                <a16:creationId xmlns:a16="http://schemas.microsoft.com/office/drawing/2014/main" id="{8ABCC4E5-DFC5-ED7D-4179-592E3547B1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92886" y="1433396"/>
            <a:ext cx="2895600" cy="4933572"/>
          </a:xfrm>
          <a:prstGeom prst="rect">
            <a:avLst/>
          </a:prstGeom>
        </p:spPr>
      </p:pic>
      <p:sp>
        <p:nvSpPr>
          <p:cNvPr id="7" name="TextBox 6">
            <a:extLst>
              <a:ext uri="{FF2B5EF4-FFF2-40B4-BE49-F238E27FC236}">
                <a16:creationId xmlns:a16="http://schemas.microsoft.com/office/drawing/2014/main" id="{CA4DB556-BDB5-FA7E-11A8-6400335440F4}"/>
              </a:ext>
            </a:extLst>
          </p:cNvPr>
          <p:cNvSpPr txBox="1"/>
          <p:nvPr/>
        </p:nvSpPr>
        <p:spPr>
          <a:xfrm>
            <a:off x="457201" y="4401975"/>
            <a:ext cx="3668485" cy="1938992"/>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Advertise job descriptions and hire </a:t>
            </a: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Develop bylaws, charter, etc.</a:t>
            </a: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Thin" panose="020B0403020202020204" pitchFamily="34" charset="0"/>
              </a:rPr>
              <a:t>MOU with HPG </a:t>
            </a: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Thin" panose="020B0403020202020204" pitchFamily="34" charset="0"/>
              </a:rPr>
              <a:t>Philly partnership </a:t>
            </a: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Thin" panose="020B0403020202020204" pitchFamily="34" charset="0"/>
              </a:rPr>
              <a:t>Finalize advisory group and executive committees </a:t>
            </a: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Thin" panose="020B0403020202020204" pitchFamily="34" charset="0"/>
              </a:rPr>
              <a:t>Letters of commitment </a:t>
            </a:r>
            <a:endParaRPr lang="en-US" dirty="0">
              <a:solidFill>
                <a:schemeClr val="tx1">
                  <a:lumMod val="75000"/>
                  <a:lumOff val="25000"/>
                </a:schemeClr>
              </a:solidFill>
              <a:latin typeface="Helvetica Neue Thin"/>
              <a:ea typeface="Helvetica Neue Thin" panose="020B0403020202020204" pitchFamily="34" charset="0"/>
            </a:endParaRPr>
          </a:p>
        </p:txBody>
      </p:sp>
      <p:sp>
        <p:nvSpPr>
          <p:cNvPr id="8" name="TextBox 7">
            <a:extLst>
              <a:ext uri="{FF2B5EF4-FFF2-40B4-BE49-F238E27FC236}">
                <a16:creationId xmlns:a16="http://schemas.microsoft.com/office/drawing/2014/main" id="{F9AD729B-1072-AAAF-1E0B-B52C14AC603C}"/>
              </a:ext>
            </a:extLst>
          </p:cNvPr>
          <p:cNvSpPr txBox="1"/>
          <p:nvPr/>
        </p:nvSpPr>
        <p:spPr>
          <a:xfrm>
            <a:off x="3733800" y="4385184"/>
            <a:ext cx="4435641" cy="2369880"/>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Continue partnership development </a:t>
            </a:r>
            <a:endParaRPr lang="en-US" sz="150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endParaRP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Establish final organization structure and committees </a:t>
            </a:r>
            <a:endParaRPr lang="en-US" sz="150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endParaRP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Establish statewide digital meeting house; website development with map and toolkits</a:t>
            </a:r>
          </a:p>
          <a:p>
            <a:pPr marL="742950" lvl="1" indent="-2857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Hold first statewide meeting</a:t>
            </a:r>
          </a:p>
          <a:p>
            <a:pPr marL="742950" lvl="1" indent="-285750">
              <a:spcAft>
                <a:spcPts val="1200"/>
              </a:spcAft>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Subcommittees </a:t>
            </a:r>
          </a:p>
          <a:p>
            <a:endParaRPr lang="en-US" dirty="0">
              <a:solidFill>
                <a:schemeClr val="tx1">
                  <a:lumMod val="75000"/>
                  <a:lumOff val="25000"/>
                </a:schemeClr>
              </a:solidFill>
              <a:latin typeface="Helvetica Neue Thin" panose="020B0403020202020204" pitchFamily="34" charset="0"/>
              <a:ea typeface="Helvetica Neue Thin" panose="020B0403020202020204" pitchFamily="34" charset="0"/>
            </a:endParaRPr>
          </a:p>
        </p:txBody>
      </p:sp>
      <p:sp>
        <p:nvSpPr>
          <p:cNvPr id="9" name="TextBox 8">
            <a:extLst>
              <a:ext uri="{FF2B5EF4-FFF2-40B4-BE49-F238E27FC236}">
                <a16:creationId xmlns:a16="http://schemas.microsoft.com/office/drawing/2014/main" id="{A18CDE35-5D9F-D9E5-263F-E90CCC98AFC5}"/>
              </a:ext>
            </a:extLst>
          </p:cNvPr>
          <p:cNvSpPr txBox="1"/>
          <p:nvPr/>
        </p:nvSpPr>
        <p:spPr>
          <a:xfrm>
            <a:off x="7837714" y="4388397"/>
            <a:ext cx="3831771" cy="1985159"/>
          </a:xfrm>
          <a:prstGeom prst="rect">
            <a:avLst/>
          </a:prstGeom>
          <a:noFill/>
        </p:spPr>
        <p:txBody>
          <a:bodyPr wrap="square" lIns="91440" tIns="45720" rIns="91440" bIns="45720" rtlCol="0" anchor="t">
            <a:spAutoFit/>
          </a:bodyPr>
          <a:lstStyle/>
          <a:p>
            <a:pPr marL="628650" lvl="1" indent="-1714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Establish data agreements; solidifying data metrics, analysis processes, and reporting </a:t>
            </a:r>
            <a:endParaRPr lang="en-US" sz="150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endParaRPr>
          </a:p>
          <a:p>
            <a:pPr marL="628650" lvl="1" indent="-1714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Develop unifying media messaging statewide </a:t>
            </a:r>
            <a:endParaRPr lang="en-US" sz="150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endParaRPr>
          </a:p>
          <a:p>
            <a:pPr marL="628650" lvl="1" indent="-171450">
              <a:buFont typeface="Arial" panose="020B0604020202020204" pitchFamily="34" charset="0"/>
              <a:buChar char="•"/>
            </a:pPr>
            <a:r>
              <a:rPr lang="en-US" sz="15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Implement the four pillars</a:t>
            </a:r>
          </a:p>
          <a:p>
            <a:endParaRPr lang="en-US" dirty="0">
              <a:solidFill>
                <a:schemeClr val="tx1">
                  <a:lumMod val="75000"/>
                  <a:lumOff val="25000"/>
                </a:schemeClr>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736203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MEASURING SUCCESS</a:t>
            </a:r>
          </a:p>
        </p:txBody>
      </p:sp>
      <p:pic>
        <p:nvPicPr>
          <p:cNvPr id="10" name="Picture 9" descr="A yellow line with a black background&#10;&#10;Description automatically generated with low confidence">
            <a:extLst>
              <a:ext uri="{FF2B5EF4-FFF2-40B4-BE49-F238E27FC236}">
                <a16:creationId xmlns:a16="http://schemas.microsoft.com/office/drawing/2014/main" id="{D6C6704D-BFD4-C2C7-D192-BC1436A14D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4544" y="1966369"/>
            <a:ext cx="7772400" cy="4372503"/>
          </a:xfrm>
          <a:prstGeom prst="rect">
            <a:avLst/>
          </a:prstGeom>
        </p:spPr>
      </p:pic>
      <p:sp>
        <p:nvSpPr>
          <p:cNvPr id="11" name="TextBox 10">
            <a:extLst>
              <a:ext uri="{FF2B5EF4-FFF2-40B4-BE49-F238E27FC236}">
                <a16:creationId xmlns:a16="http://schemas.microsoft.com/office/drawing/2014/main" id="{672F9040-0D74-1112-2E75-60C4F138F6BA}"/>
              </a:ext>
            </a:extLst>
          </p:cNvPr>
          <p:cNvSpPr txBox="1"/>
          <p:nvPr/>
        </p:nvSpPr>
        <p:spPr>
          <a:xfrm>
            <a:off x="2471794" y="4433872"/>
            <a:ext cx="1741954" cy="1569660"/>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Montserrat"/>
                <a:ea typeface="Helvetica Neue Thin" panose="020B0403020202020204" pitchFamily="34" charset="0"/>
                <a:cs typeface="HELVETICA NEUE CONDENSED" panose="02000503000000020004" pitchFamily="2" charset="0"/>
              </a:rPr>
              <a:t>Case counts, late diagnoses, demographics, viral load data, etc.</a:t>
            </a:r>
          </a:p>
          <a:p>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3E2A6C55-F23C-E7C9-97A4-CC08CAB0E326}"/>
              </a:ext>
            </a:extLst>
          </p:cNvPr>
          <p:cNvSpPr txBox="1"/>
          <p:nvPr/>
        </p:nvSpPr>
        <p:spPr>
          <a:xfrm>
            <a:off x="4590092" y="3850260"/>
            <a:ext cx="1952143" cy="230832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Montserrat"/>
                <a:ea typeface="Helvetica Neue Thin" panose="020B0403020202020204" pitchFamily="34" charset="0"/>
              </a:rPr>
              <a:t>Establish data use agreements with health insurance plans to collect </a:t>
            </a:r>
            <a:r>
              <a:rPr lang="en-US" sz="1600" err="1">
                <a:solidFill>
                  <a:schemeClr val="tx1">
                    <a:lumMod val="75000"/>
                    <a:lumOff val="25000"/>
                  </a:schemeClr>
                </a:solidFill>
                <a:latin typeface="Montserrat"/>
                <a:ea typeface="Helvetica Neue Thin" panose="020B0403020202020204" pitchFamily="34" charset="0"/>
              </a:rPr>
              <a:t>PrEP</a:t>
            </a:r>
            <a:r>
              <a:rPr lang="en-US" sz="1600" dirty="0">
                <a:solidFill>
                  <a:schemeClr val="tx1">
                    <a:lumMod val="75000"/>
                    <a:lumOff val="25000"/>
                  </a:schemeClr>
                </a:solidFill>
                <a:latin typeface="Montserrat"/>
                <a:ea typeface="Helvetica Neue Thin" panose="020B0403020202020204" pitchFamily="34" charset="0"/>
              </a:rPr>
              <a:t> uptake, viral load testing, and ART uptake data </a:t>
            </a:r>
            <a:endParaRPr lang="en-US" sz="1600" dirty="0">
              <a:solidFill>
                <a:schemeClr val="tx1">
                  <a:lumMod val="75000"/>
                  <a:lumOff val="25000"/>
                </a:schemeClr>
              </a:solidFill>
              <a:latin typeface="Helvetica Neue Thin"/>
              <a:ea typeface="Helvetica Neue Thin" panose="020B0403020202020204" pitchFamily="34" charset="0"/>
            </a:endParaRPr>
          </a:p>
          <a:p>
            <a:endParaRPr lang="en-US" sz="1600" dirty="0">
              <a:solidFill>
                <a:schemeClr val="tx1">
                  <a:lumMod val="75000"/>
                  <a:lumOff val="25000"/>
                </a:schemeClr>
              </a:solidFill>
            </a:endParaRPr>
          </a:p>
        </p:txBody>
      </p:sp>
      <p:sp>
        <p:nvSpPr>
          <p:cNvPr id="13" name="TextBox 12">
            <a:extLst>
              <a:ext uri="{FF2B5EF4-FFF2-40B4-BE49-F238E27FC236}">
                <a16:creationId xmlns:a16="http://schemas.microsoft.com/office/drawing/2014/main" id="{28CE5397-0A7D-26C2-CFB5-6A98AB0785EA}"/>
              </a:ext>
            </a:extLst>
          </p:cNvPr>
          <p:cNvSpPr txBox="1"/>
          <p:nvPr/>
        </p:nvSpPr>
        <p:spPr>
          <a:xfrm>
            <a:off x="6815194" y="3584637"/>
            <a:ext cx="1870608" cy="1954381"/>
          </a:xfrm>
          <a:prstGeom prst="rect">
            <a:avLst/>
          </a:prstGeom>
          <a:noFill/>
        </p:spPr>
        <p:txBody>
          <a:bodyPr wrap="square" lIns="91440" tIns="45720" rIns="91440" bIns="45720" rtlCol="0" anchor="t">
            <a:spAutoFit/>
          </a:bodyPr>
          <a:lstStyle/>
          <a:p>
            <a:r>
              <a:rPr lang="en-US" sz="1500" dirty="0">
                <a:solidFill>
                  <a:schemeClr val="tx1">
                    <a:lumMod val="75000"/>
                    <a:lumOff val="25000"/>
                  </a:schemeClr>
                </a:solidFill>
                <a:latin typeface="Montserrat"/>
                <a:ea typeface="Helvetica Neue Thin" panose="020B0403020202020204" pitchFamily="34" charset="0"/>
              </a:rPr>
              <a:t>Establish data use agreements with clinics to collect linkage/retention in care and viral suppression data</a:t>
            </a:r>
          </a:p>
          <a:p>
            <a:endParaRPr lang="en-US" sz="1600" dirty="0">
              <a:solidFill>
                <a:schemeClr val="tx1">
                  <a:lumMod val="75000"/>
                  <a:lumOff val="25000"/>
                </a:schemeClr>
              </a:solidFill>
            </a:endParaRPr>
          </a:p>
        </p:txBody>
      </p:sp>
      <p:sp>
        <p:nvSpPr>
          <p:cNvPr id="14" name="TextBox 13">
            <a:extLst>
              <a:ext uri="{FF2B5EF4-FFF2-40B4-BE49-F238E27FC236}">
                <a16:creationId xmlns:a16="http://schemas.microsoft.com/office/drawing/2014/main" id="{6E280FD3-C9A2-0CF7-A85C-726A168508CF}"/>
              </a:ext>
            </a:extLst>
          </p:cNvPr>
          <p:cNvSpPr txBox="1"/>
          <p:nvPr/>
        </p:nvSpPr>
        <p:spPr>
          <a:xfrm>
            <a:off x="8989885" y="3079398"/>
            <a:ext cx="1795367" cy="2117320"/>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Montserrat"/>
                <a:ea typeface="Helvetica Neue Thin" panose="020B0403020202020204" pitchFamily="34" charset="0"/>
              </a:rPr>
              <a:t>Number of clicks/views on online advertisements and the initiative’s website</a:t>
            </a:r>
          </a:p>
          <a:p>
            <a:endParaRPr lang="en-US" sz="1600" dirty="0">
              <a:solidFill>
                <a:schemeClr val="tx1">
                  <a:lumMod val="75000"/>
                  <a:lumOff val="25000"/>
                </a:schemeClr>
              </a:solidFill>
            </a:endParaRPr>
          </a:p>
        </p:txBody>
      </p:sp>
      <p:sp>
        <p:nvSpPr>
          <p:cNvPr id="15" name="TextBox 14">
            <a:extLst>
              <a:ext uri="{FF2B5EF4-FFF2-40B4-BE49-F238E27FC236}">
                <a16:creationId xmlns:a16="http://schemas.microsoft.com/office/drawing/2014/main" id="{CE3301E9-DC6D-9F62-DE6C-A7CE5134ED37}"/>
              </a:ext>
            </a:extLst>
          </p:cNvPr>
          <p:cNvSpPr txBox="1"/>
          <p:nvPr/>
        </p:nvSpPr>
        <p:spPr>
          <a:xfrm>
            <a:off x="1969582" y="3077312"/>
            <a:ext cx="2472975" cy="1200329"/>
          </a:xfrm>
          <a:prstGeom prst="rect">
            <a:avLst/>
          </a:prstGeom>
          <a:noFill/>
        </p:spPr>
        <p:txBody>
          <a:bodyPr wrap="square" lIns="91440" tIns="45720" rIns="91440" bIns="45720" rtlCol="0" anchor="t">
            <a:spAutoFit/>
          </a:bodyPr>
          <a:lstStyle/>
          <a:p>
            <a:pPr algn="ctr"/>
            <a:r>
              <a:rPr lang="en-US" sz="1800" b="1" dirty="0">
                <a:solidFill>
                  <a:schemeClr val="accent2"/>
                </a:solidFill>
                <a:latin typeface="Montserrat"/>
                <a:ea typeface="Helvetica Neue Condensed" panose="02000503000000020004" pitchFamily="2" charset="0"/>
                <a:cs typeface="Helvetica Neue Condensed" panose="02000503000000020004" pitchFamily="2" charset="0"/>
              </a:rPr>
              <a:t>PADOH Surveillance Data/ Ryan White Data</a:t>
            </a:r>
          </a:p>
          <a:p>
            <a:endParaRPr lang="en-US" dirty="0">
              <a:solidFill>
                <a:schemeClr val="accent2"/>
              </a:solidFill>
            </a:endParaRPr>
          </a:p>
        </p:txBody>
      </p:sp>
      <p:sp>
        <p:nvSpPr>
          <p:cNvPr id="16" name="TextBox 15">
            <a:extLst>
              <a:ext uri="{FF2B5EF4-FFF2-40B4-BE49-F238E27FC236}">
                <a16:creationId xmlns:a16="http://schemas.microsoft.com/office/drawing/2014/main" id="{EF887434-6FEB-C1D0-2C30-EBDFF948BCFB}"/>
              </a:ext>
            </a:extLst>
          </p:cNvPr>
          <p:cNvSpPr txBox="1"/>
          <p:nvPr/>
        </p:nvSpPr>
        <p:spPr>
          <a:xfrm>
            <a:off x="4327437" y="2927117"/>
            <a:ext cx="2222318" cy="923330"/>
          </a:xfrm>
          <a:prstGeom prst="rect">
            <a:avLst/>
          </a:prstGeom>
          <a:noFill/>
        </p:spPr>
        <p:txBody>
          <a:bodyPr wrap="square" lIns="91440" tIns="45720" rIns="91440" bIns="45720" rtlCol="0" anchor="t">
            <a:spAutoFit/>
          </a:bodyPr>
          <a:lstStyle/>
          <a:p>
            <a:pPr algn="ctr"/>
            <a:r>
              <a:rPr lang="en-US" sz="1800" b="1" dirty="0">
                <a:solidFill>
                  <a:schemeClr val="accent2"/>
                </a:solidFill>
                <a:latin typeface="Montserrat"/>
                <a:ea typeface="Helvetica Neue Condensed" panose="02000503000000020004" pitchFamily="2" charset="0"/>
                <a:cs typeface="Helvetica Neue Condensed" panose="02000503000000020004" pitchFamily="2" charset="0"/>
              </a:rPr>
              <a:t>Insurance Health Plans</a:t>
            </a:r>
          </a:p>
          <a:p>
            <a:endParaRPr lang="en-US" dirty="0">
              <a:solidFill>
                <a:schemeClr val="accent2"/>
              </a:solidFill>
            </a:endParaRPr>
          </a:p>
        </p:txBody>
      </p:sp>
      <p:sp>
        <p:nvSpPr>
          <p:cNvPr id="17" name="TextBox 16">
            <a:extLst>
              <a:ext uri="{FF2B5EF4-FFF2-40B4-BE49-F238E27FC236}">
                <a16:creationId xmlns:a16="http://schemas.microsoft.com/office/drawing/2014/main" id="{E84390A6-755E-98A2-29CB-337420EF3B4A}"/>
              </a:ext>
            </a:extLst>
          </p:cNvPr>
          <p:cNvSpPr txBox="1"/>
          <p:nvPr/>
        </p:nvSpPr>
        <p:spPr>
          <a:xfrm>
            <a:off x="6391841" y="2482840"/>
            <a:ext cx="2372712" cy="1200329"/>
          </a:xfrm>
          <a:prstGeom prst="rect">
            <a:avLst/>
          </a:prstGeom>
          <a:noFill/>
        </p:spPr>
        <p:txBody>
          <a:bodyPr wrap="square" lIns="91440" tIns="45720" rIns="91440" bIns="45720" rtlCol="0" anchor="t">
            <a:spAutoFit/>
          </a:bodyPr>
          <a:lstStyle/>
          <a:p>
            <a:pPr algn="ctr"/>
            <a:r>
              <a:rPr lang="en-US" sz="1800" b="1" dirty="0">
                <a:solidFill>
                  <a:schemeClr val="accent2"/>
                </a:solidFill>
                <a:latin typeface="Montserrat"/>
                <a:ea typeface="Helvetica Neue Condensed" panose="02000503000000020004" pitchFamily="2" charset="0"/>
                <a:cs typeface="Helvetica Neue Condensed" panose="02000503000000020004" pitchFamily="2" charset="0"/>
              </a:rPr>
              <a:t>Ryan White/Other Clinics</a:t>
            </a:r>
          </a:p>
          <a:p>
            <a:endParaRPr lang="en-US" dirty="0">
              <a:solidFill>
                <a:schemeClr val="accent2"/>
              </a:solidFill>
            </a:endParaRPr>
          </a:p>
        </p:txBody>
      </p:sp>
      <p:sp>
        <p:nvSpPr>
          <p:cNvPr id="18" name="TextBox 17">
            <a:extLst>
              <a:ext uri="{FF2B5EF4-FFF2-40B4-BE49-F238E27FC236}">
                <a16:creationId xmlns:a16="http://schemas.microsoft.com/office/drawing/2014/main" id="{D6F1ED85-81E9-1292-4370-98A1E683FCA9}"/>
              </a:ext>
            </a:extLst>
          </p:cNvPr>
          <p:cNvSpPr txBox="1"/>
          <p:nvPr/>
        </p:nvSpPr>
        <p:spPr>
          <a:xfrm>
            <a:off x="8723961" y="1924655"/>
            <a:ext cx="2222318" cy="646331"/>
          </a:xfrm>
          <a:prstGeom prst="rect">
            <a:avLst/>
          </a:prstGeom>
          <a:noFill/>
        </p:spPr>
        <p:txBody>
          <a:bodyPr wrap="square" lIns="91440" tIns="45720" rIns="91440" bIns="45720" rtlCol="0" anchor="t">
            <a:spAutoFit/>
          </a:bodyPr>
          <a:lstStyle/>
          <a:p>
            <a:pPr algn="ctr"/>
            <a:r>
              <a:rPr lang="en-US" sz="1800" b="1" dirty="0">
                <a:solidFill>
                  <a:schemeClr val="accent2"/>
                </a:solidFill>
                <a:latin typeface="Montserrat"/>
                <a:ea typeface="Helvetica Neue Condensed" panose="02000503000000020004" pitchFamily="2" charset="0"/>
                <a:cs typeface="Helvetica Neue Condensed" panose="02000503000000020004" pitchFamily="2" charset="0"/>
              </a:rPr>
              <a:t>Digital Marketing Data</a:t>
            </a:r>
            <a:endParaRPr lang="en-US" b="1" dirty="0">
              <a:solidFill>
                <a:schemeClr val="accent2"/>
              </a:solidFill>
              <a:latin typeface="Montserrat"/>
              <a:ea typeface="Helvetica Neue Condensed" panose="02000503000000020004" pitchFamily="2" charset="0"/>
              <a:cs typeface="Helvetica Neue Condensed" panose="02000503000000020004" pitchFamily="2" charset="0"/>
            </a:endParaRPr>
          </a:p>
        </p:txBody>
      </p:sp>
      <p:sp>
        <p:nvSpPr>
          <p:cNvPr id="19" name="Content Placeholder 6">
            <a:extLst>
              <a:ext uri="{FF2B5EF4-FFF2-40B4-BE49-F238E27FC236}">
                <a16:creationId xmlns:a16="http://schemas.microsoft.com/office/drawing/2014/main" id="{1C472329-A071-2509-C630-F9F8E2D9D3B2}"/>
              </a:ext>
            </a:extLst>
          </p:cNvPr>
          <p:cNvSpPr txBox="1">
            <a:spLocks/>
          </p:cNvSpPr>
          <p:nvPr/>
        </p:nvSpPr>
        <p:spPr>
          <a:xfrm>
            <a:off x="255735" y="1925225"/>
            <a:ext cx="3717175" cy="7069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Proposed data sources to evaluate progress: </a:t>
            </a:r>
          </a:p>
        </p:txBody>
      </p:sp>
      <p:sp>
        <p:nvSpPr>
          <p:cNvPr id="21" name="TextBox 20">
            <a:extLst>
              <a:ext uri="{FF2B5EF4-FFF2-40B4-BE49-F238E27FC236}">
                <a16:creationId xmlns:a16="http://schemas.microsoft.com/office/drawing/2014/main" id="{6F00196D-BF36-C94D-4205-53B96E4E7660}"/>
              </a:ext>
            </a:extLst>
          </p:cNvPr>
          <p:cNvSpPr txBox="1"/>
          <p:nvPr/>
        </p:nvSpPr>
        <p:spPr>
          <a:xfrm>
            <a:off x="-3915" y="6012702"/>
            <a:ext cx="12194943" cy="369332"/>
          </a:xfrm>
          <a:prstGeom prst="rect">
            <a:avLst/>
          </a:prstGeom>
          <a:noFill/>
        </p:spPr>
        <p:txBody>
          <a:bodyPr wrap="square" lIns="91440" tIns="45720" rIns="91440" bIns="45720" anchor="t">
            <a:spAutoFit/>
          </a:bodyPr>
          <a:lstStyle/>
          <a:p>
            <a:r>
              <a:rPr lang="en-US" sz="18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JHF will collaborate with PADOH to determine most effective data collection, management, and storage</a:t>
            </a:r>
            <a:r>
              <a:rPr lang="en-US"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rPr>
              <a:t>.</a:t>
            </a:r>
            <a:endParaRPr lang="en-US" sz="1800" dirty="0">
              <a:solidFill>
                <a:schemeClr val="tx1">
                  <a:lumMod val="75000"/>
                  <a:lumOff val="25000"/>
                </a:schemeClr>
              </a:solidFill>
              <a:latin typeface="Montserrat"/>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014073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COORDINATION WITH HPG</a:t>
            </a:r>
          </a:p>
        </p:txBody>
      </p:sp>
      <p:sp>
        <p:nvSpPr>
          <p:cNvPr id="4" name="TextBox 3">
            <a:extLst>
              <a:ext uri="{FF2B5EF4-FFF2-40B4-BE49-F238E27FC236}">
                <a16:creationId xmlns:a16="http://schemas.microsoft.com/office/drawing/2014/main" id="{2D991FAB-D54B-07C7-7E98-20882DC6D99B}"/>
              </a:ext>
            </a:extLst>
          </p:cNvPr>
          <p:cNvSpPr txBox="1"/>
          <p:nvPr/>
        </p:nvSpPr>
        <p:spPr>
          <a:xfrm>
            <a:off x="1235242" y="2254749"/>
            <a:ext cx="5181324" cy="4022640"/>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Will collaborate with HIV Prevention &amp; Care Project (University of Pittsburgh) and HIV Planning Group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Propose being a standing agenda item in HPG meetings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Will ensure efforts do not duplicate or override the work of the HPG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blue and white circle with a person in it&#10;&#10;Description automatically generated with low confidence">
            <a:extLst>
              <a:ext uri="{FF2B5EF4-FFF2-40B4-BE49-F238E27FC236}">
                <a16:creationId xmlns:a16="http://schemas.microsoft.com/office/drawing/2014/main" id="{F559B76A-401E-E3BF-E2CB-E433E0C1D9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9941" y="4446267"/>
            <a:ext cx="990601" cy="990601"/>
          </a:xfrm>
          <a:prstGeom prst="rect">
            <a:avLst/>
          </a:prstGeom>
        </p:spPr>
      </p:pic>
      <p:pic>
        <p:nvPicPr>
          <p:cNvPr id="5" name="Picture 4" descr="A blue and white circle with a person in it&#10;&#10;Description automatically generated with low confidence">
            <a:extLst>
              <a:ext uri="{FF2B5EF4-FFF2-40B4-BE49-F238E27FC236}">
                <a16:creationId xmlns:a16="http://schemas.microsoft.com/office/drawing/2014/main" id="{17FFB85D-D566-A36C-FD20-D64FD2A210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86800" y="5291609"/>
            <a:ext cx="990601" cy="990601"/>
          </a:xfrm>
          <a:prstGeom prst="rect">
            <a:avLst/>
          </a:prstGeom>
        </p:spPr>
      </p:pic>
      <p:pic>
        <p:nvPicPr>
          <p:cNvPr id="6" name="Picture 5" descr="A blue and white circle with a person in it&#10;&#10;Description automatically generated with low confidence">
            <a:extLst>
              <a:ext uri="{FF2B5EF4-FFF2-40B4-BE49-F238E27FC236}">
                <a16:creationId xmlns:a16="http://schemas.microsoft.com/office/drawing/2014/main" id="{EDA54051-3BAB-51F3-CDE8-61AB762C60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91751" y="4478491"/>
            <a:ext cx="990601" cy="990601"/>
          </a:xfrm>
          <a:prstGeom prst="rect">
            <a:avLst/>
          </a:prstGeom>
        </p:spPr>
      </p:pic>
      <p:pic>
        <p:nvPicPr>
          <p:cNvPr id="7" name="Picture 6" descr="A blue and white circle with a person in it&#10;&#10;Description automatically generated with low confidence">
            <a:extLst>
              <a:ext uri="{FF2B5EF4-FFF2-40B4-BE49-F238E27FC236}">
                <a16:creationId xmlns:a16="http://schemas.microsoft.com/office/drawing/2014/main" id="{67FB62E3-3572-4295-44C9-2AF946CFFB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35178" y="2855276"/>
            <a:ext cx="990601" cy="990601"/>
          </a:xfrm>
          <a:prstGeom prst="rect">
            <a:avLst/>
          </a:prstGeom>
        </p:spPr>
      </p:pic>
      <p:pic>
        <p:nvPicPr>
          <p:cNvPr id="8" name="Picture 7" descr="A blue and white circle with a person in it&#10;&#10;Description automatically generated with low confidence">
            <a:extLst>
              <a:ext uri="{FF2B5EF4-FFF2-40B4-BE49-F238E27FC236}">
                <a16:creationId xmlns:a16="http://schemas.microsoft.com/office/drawing/2014/main" id="{AE4CC640-ADF5-0566-669C-FE9D49EE8F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86800" y="1836736"/>
            <a:ext cx="990601" cy="990601"/>
          </a:xfrm>
          <a:prstGeom prst="rect">
            <a:avLst/>
          </a:prstGeom>
        </p:spPr>
      </p:pic>
      <p:pic>
        <p:nvPicPr>
          <p:cNvPr id="9" name="Picture 8" descr="A blue and white circle with a person in it&#10;&#10;Description automatically generated with low confidence">
            <a:extLst>
              <a:ext uri="{FF2B5EF4-FFF2-40B4-BE49-F238E27FC236}">
                <a16:creationId xmlns:a16="http://schemas.microsoft.com/office/drawing/2014/main" id="{59F7F527-84B3-1A76-AAD7-D83EDA7636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20327" y="2855276"/>
            <a:ext cx="990601" cy="990601"/>
          </a:xfrm>
          <a:prstGeom prst="rect">
            <a:avLst/>
          </a:prstGeom>
        </p:spPr>
      </p:pic>
      <p:sp>
        <p:nvSpPr>
          <p:cNvPr id="10" name="Bent Arrow 14">
            <a:extLst>
              <a:ext uri="{FF2B5EF4-FFF2-40B4-BE49-F238E27FC236}">
                <a16:creationId xmlns:a16="http://schemas.microsoft.com/office/drawing/2014/main" id="{8A1914FD-8F0F-77CB-8165-AB38CCAD368D}"/>
              </a:ext>
            </a:extLst>
          </p:cNvPr>
          <p:cNvSpPr/>
          <p:nvPr/>
        </p:nvSpPr>
        <p:spPr>
          <a:xfrm rot="5400000">
            <a:off x="9991656" y="1908878"/>
            <a:ext cx="533400" cy="111237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5">
            <a:extLst>
              <a:ext uri="{FF2B5EF4-FFF2-40B4-BE49-F238E27FC236}">
                <a16:creationId xmlns:a16="http://schemas.microsoft.com/office/drawing/2014/main" id="{DCE083BF-18FD-C096-795F-C620948121AA}"/>
              </a:ext>
            </a:extLst>
          </p:cNvPr>
          <p:cNvSpPr/>
          <p:nvPr/>
        </p:nvSpPr>
        <p:spPr>
          <a:xfrm flipH="1" flipV="1">
            <a:off x="9728838" y="5520211"/>
            <a:ext cx="1133331" cy="53339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6">
            <a:extLst>
              <a:ext uri="{FF2B5EF4-FFF2-40B4-BE49-F238E27FC236}">
                <a16:creationId xmlns:a16="http://schemas.microsoft.com/office/drawing/2014/main" id="{935E5583-E673-8C48-1FDE-9D2CFD1189E8}"/>
              </a:ext>
            </a:extLst>
          </p:cNvPr>
          <p:cNvSpPr/>
          <p:nvPr/>
        </p:nvSpPr>
        <p:spPr>
          <a:xfrm rot="5400000" flipH="1" flipV="1">
            <a:off x="7786136" y="5171677"/>
            <a:ext cx="572612" cy="110299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7">
            <a:extLst>
              <a:ext uri="{FF2B5EF4-FFF2-40B4-BE49-F238E27FC236}">
                <a16:creationId xmlns:a16="http://schemas.microsoft.com/office/drawing/2014/main" id="{E89FD434-822C-05B4-6151-B366CA42E31B}"/>
              </a:ext>
            </a:extLst>
          </p:cNvPr>
          <p:cNvSpPr/>
          <p:nvPr/>
        </p:nvSpPr>
        <p:spPr>
          <a:xfrm rot="10800000" flipH="1" flipV="1">
            <a:off x="7520945" y="2104223"/>
            <a:ext cx="990601" cy="57261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wn Arrow 20">
            <a:extLst>
              <a:ext uri="{FF2B5EF4-FFF2-40B4-BE49-F238E27FC236}">
                <a16:creationId xmlns:a16="http://schemas.microsoft.com/office/drawing/2014/main" id="{E011FFF4-3112-96C3-6249-337E11D6EE9B}"/>
              </a:ext>
            </a:extLst>
          </p:cNvPr>
          <p:cNvSpPr/>
          <p:nvPr/>
        </p:nvSpPr>
        <p:spPr>
          <a:xfrm>
            <a:off x="10568657" y="3896996"/>
            <a:ext cx="304800" cy="5843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p Arrow 21">
            <a:extLst>
              <a:ext uri="{FF2B5EF4-FFF2-40B4-BE49-F238E27FC236}">
                <a16:creationId xmlns:a16="http://schemas.microsoft.com/office/drawing/2014/main" id="{752C8707-6E20-EAA9-1CCB-3AD40978B213}"/>
              </a:ext>
            </a:extLst>
          </p:cNvPr>
          <p:cNvSpPr/>
          <p:nvPr/>
        </p:nvSpPr>
        <p:spPr>
          <a:xfrm>
            <a:off x="7504133" y="3896996"/>
            <a:ext cx="304800" cy="53243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light bulb with rays of light coming out of it&#10;&#10;Description automatically generated with low confidence">
            <a:extLst>
              <a:ext uri="{FF2B5EF4-FFF2-40B4-BE49-F238E27FC236}">
                <a16:creationId xmlns:a16="http://schemas.microsoft.com/office/drawing/2014/main" id="{CD8E50B3-52EE-B37C-6068-B5CA5DB59B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2890" y="2999605"/>
            <a:ext cx="1978417" cy="1978417"/>
          </a:xfrm>
          <a:prstGeom prst="rect">
            <a:avLst/>
          </a:prstGeom>
        </p:spPr>
      </p:pic>
    </p:spTree>
    <p:extLst>
      <p:ext uri="{BB962C8B-B14F-4D97-AF65-F5344CB8AC3E}">
        <p14:creationId xmlns:p14="http://schemas.microsoft.com/office/powerpoint/2010/main" val="4028740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BD72DD1-FA56-B1FB-76BE-A96F8C369D86}"/>
              </a:ext>
            </a:extLst>
          </p:cNvPr>
          <p:cNvSpPr txBox="1">
            <a:spLocks/>
          </p:cNvSpPr>
          <p:nvPr/>
        </p:nvSpPr>
        <p:spPr>
          <a:xfrm>
            <a:off x="1148443" y="3279205"/>
            <a:ext cx="9895114" cy="1143000"/>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pPr>
            <a:r>
              <a:rPr lang="en-US" sz="20000" b="1" dirty="0">
                <a:solidFill>
                  <a:srgbClr val="4C3F49"/>
                </a:solidFill>
                <a:latin typeface="Montserrat" pitchFamily="2" charset="77"/>
                <a:ea typeface="Times New Roman" panose="02020603050405020304" pitchFamily="18" charset="0"/>
              </a:rPr>
              <a:t>WHY JHF?</a:t>
            </a:r>
            <a:endParaRPr lang="en-US" dirty="0">
              <a:latin typeface="Montserrat" pitchFamily="2" charset="77"/>
            </a:endParaRPr>
          </a:p>
        </p:txBody>
      </p:sp>
    </p:spTree>
    <p:extLst>
      <p:ext uri="{BB962C8B-B14F-4D97-AF65-F5344CB8AC3E}">
        <p14:creationId xmlns:p14="http://schemas.microsoft.com/office/powerpoint/2010/main" val="55716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a:xfrm>
            <a:off x="1097279" y="286603"/>
            <a:ext cx="10581373" cy="1450757"/>
          </a:xfrm>
        </p:spPr>
        <p:txBody>
          <a:bodyPr>
            <a:noAutofit/>
          </a:bodyPr>
          <a:lstStyle/>
          <a:p>
            <a:r>
              <a:rPr lang="en-US" sz="5400" b="1" dirty="0">
                <a:latin typeface="Montserrat" panose="00000500000000000000" pitchFamily="2" charset="0"/>
              </a:rPr>
              <a:t>FISCALLY RESPONSIBLE &amp; COMMUNITY COMMITTMENT</a:t>
            </a:r>
          </a:p>
        </p:txBody>
      </p:sp>
      <p:sp>
        <p:nvSpPr>
          <p:cNvPr id="4" name="TextBox 3">
            <a:extLst>
              <a:ext uri="{FF2B5EF4-FFF2-40B4-BE49-F238E27FC236}">
                <a16:creationId xmlns:a16="http://schemas.microsoft.com/office/drawing/2014/main" id="{2D991FAB-D54B-07C7-7E98-20882DC6D99B}"/>
              </a:ext>
            </a:extLst>
          </p:cNvPr>
          <p:cNvSpPr txBox="1"/>
          <p:nvPr/>
        </p:nvSpPr>
        <p:spPr>
          <a:xfrm>
            <a:off x="1174521" y="2290326"/>
            <a:ext cx="6328280" cy="3690241"/>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Will work within regulations regarding PADOH funding</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JHF has 30+ years of fiscal responsibility related to state/federal HIV funds </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JHF has history of successfully securing funding from major partners for other initiatives (e.g., AHN, UPMC)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B467C8-BD37-3221-556E-487D9A9554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10536" y="2020595"/>
            <a:ext cx="3230732" cy="2225034"/>
          </a:xfrm>
          <a:prstGeom prst="rect">
            <a:avLst/>
          </a:prstGeom>
        </p:spPr>
      </p:pic>
      <p:pic>
        <p:nvPicPr>
          <p:cNvPr id="3" name="Picture 2" descr="A picture containing logo, symbol, graphics, circle&#10;&#10;Description automatically generated">
            <a:extLst>
              <a:ext uri="{FF2B5EF4-FFF2-40B4-BE49-F238E27FC236}">
                <a16:creationId xmlns:a16="http://schemas.microsoft.com/office/drawing/2014/main" id="{ECFD31E1-0CFC-62AC-3431-F8529904F9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92763" y="3378551"/>
            <a:ext cx="3363527" cy="2915060"/>
          </a:xfrm>
          <a:prstGeom prst="rect">
            <a:avLst/>
          </a:prstGeom>
        </p:spPr>
      </p:pic>
    </p:spTree>
    <p:extLst>
      <p:ext uri="{BB962C8B-B14F-4D97-AF65-F5344CB8AC3E}">
        <p14:creationId xmlns:p14="http://schemas.microsoft.com/office/powerpoint/2010/main" val="134962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2E5AD9-1277-B8CD-A6DB-311C7A472ECE}"/>
              </a:ext>
            </a:extLst>
          </p:cNvPr>
          <p:cNvSpPr>
            <a:spLocks noGrp="1"/>
          </p:cNvSpPr>
          <p:nvPr>
            <p:ph type="body" idx="1"/>
          </p:nvPr>
        </p:nvSpPr>
        <p:spPr>
          <a:xfrm>
            <a:off x="223157" y="5305832"/>
            <a:ext cx="11745686" cy="776478"/>
          </a:xfrm>
        </p:spPr>
        <p:txBody>
          <a:bodyPr>
            <a:noAutofit/>
          </a:bodyPr>
          <a:lstStyle/>
          <a:p>
            <a:pPr algn="ctr"/>
            <a:r>
              <a:rPr lang="en-US" sz="2000" b="1" dirty="0"/>
              <a:t>AIDS Free Pittsburgh is financially supported by the Allegheny Singer Research Institute (AHN), UPMC Presbyterian Shadyside, and is managed by the Jewish Healthcare Foundation.</a:t>
            </a:r>
          </a:p>
        </p:txBody>
      </p:sp>
      <p:pic>
        <p:nvPicPr>
          <p:cNvPr id="4" name="Picture 3" descr="A logo with a diamond shaped design&#10;&#10;Description automatically generated">
            <a:extLst>
              <a:ext uri="{FF2B5EF4-FFF2-40B4-BE49-F238E27FC236}">
                <a16:creationId xmlns:a16="http://schemas.microsoft.com/office/drawing/2014/main" id="{E980EC7B-66CB-CF92-44BA-ECD75C305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530" y="594804"/>
            <a:ext cx="853440" cy="800735"/>
          </a:xfrm>
          <a:prstGeom prst="rect">
            <a:avLst/>
          </a:prstGeom>
          <a:ln>
            <a:noFill/>
          </a:ln>
        </p:spPr>
      </p:pic>
      <p:pic>
        <p:nvPicPr>
          <p:cNvPr id="5" name="Picture 4" descr="A logo of the allegheny county health department&#10;&#10;Description automatically generated">
            <a:extLst>
              <a:ext uri="{FF2B5EF4-FFF2-40B4-BE49-F238E27FC236}">
                <a16:creationId xmlns:a16="http://schemas.microsoft.com/office/drawing/2014/main" id="{24F623E6-4F63-772A-E298-20BDBE369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555117"/>
            <a:ext cx="880110" cy="880110"/>
          </a:xfrm>
          <a:prstGeom prst="rect">
            <a:avLst/>
          </a:prstGeom>
          <a:ln>
            <a:noFill/>
          </a:ln>
        </p:spPr>
      </p:pic>
      <p:pic>
        <p:nvPicPr>
          <p:cNvPr id="6" name="Picture 5" descr="A blue background with white text and red heart&#10;&#10;Description automatically generated">
            <a:extLst>
              <a:ext uri="{FF2B5EF4-FFF2-40B4-BE49-F238E27FC236}">
                <a16:creationId xmlns:a16="http://schemas.microsoft.com/office/drawing/2014/main" id="{0254C42B-012C-986B-E184-A843DA6FE0D1}"/>
              </a:ext>
            </a:extLst>
          </p:cNvPr>
          <p:cNvPicPr>
            <a:picLocks noChangeAspect="1"/>
          </p:cNvPicPr>
          <p:nvPr/>
        </p:nvPicPr>
        <p:blipFill rotWithShape="1">
          <a:blip r:embed="rId4">
            <a:extLst>
              <a:ext uri="{28A0092B-C50C-407E-A947-70E740481C1C}">
                <a14:useLocalDpi xmlns:a14="http://schemas.microsoft.com/office/drawing/2010/main" val="0"/>
              </a:ext>
            </a:extLst>
          </a:blip>
          <a:srcRect t="18140" b="21106"/>
          <a:stretch/>
        </p:blipFill>
        <p:spPr bwMode="auto">
          <a:xfrm>
            <a:off x="4481830" y="696403"/>
            <a:ext cx="1285240" cy="597535"/>
          </a:xfrm>
          <a:prstGeom prst="rect">
            <a:avLst/>
          </a:prstGeom>
          <a:ln>
            <a:noFill/>
          </a:ln>
          <a:extLst>
            <a:ext uri="{53640926-AAD7-44D8-BBD7-CCE9431645EC}">
              <a14:shadowObscured xmlns:a14="http://schemas.microsoft.com/office/drawing/2010/main"/>
            </a:ext>
          </a:extLst>
        </p:spPr>
      </p:pic>
      <p:pic>
        <p:nvPicPr>
          <p:cNvPr id="7" name="Picture 6" descr="A logo for a community liver alliance&#10;&#10;Description automatically generated">
            <a:extLst>
              <a:ext uri="{FF2B5EF4-FFF2-40B4-BE49-F238E27FC236}">
                <a16:creationId xmlns:a16="http://schemas.microsoft.com/office/drawing/2014/main" id="{7561BB04-F4B5-7EB9-268A-62730FCD7D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r="4432" b="8333"/>
          <a:stretch/>
        </p:blipFill>
        <p:spPr bwMode="auto">
          <a:xfrm>
            <a:off x="6394452" y="555117"/>
            <a:ext cx="963295" cy="82359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38DD0B-94BB-DCC4-03F3-B52F57B35A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114" b="24344"/>
          <a:stretch/>
        </p:blipFill>
        <p:spPr bwMode="auto">
          <a:xfrm>
            <a:off x="9940289" y="851195"/>
            <a:ext cx="1578235" cy="424584"/>
          </a:xfrm>
          <a:prstGeom prst="rect">
            <a:avLst/>
          </a:prstGeom>
          <a:ln>
            <a:noFill/>
          </a:ln>
          <a:extLst>
            <a:ext uri="{53640926-AAD7-44D8-BBD7-CCE9431645EC}">
              <a14:shadowObscured xmlns:a14="http://schemas.microsoft.com/office/drawing/2010/main"/>
            </a:ext>
          </a:extLst>
        </p:spPr>
      </p:pic>
      <p:pic>
        <p:nvPicPr>
          <p:cNvPr id="9" name="Picture 8" descr="A logo with text on it&#10;&#10;Description automatically generated">
            <a:extLst>
              <a:ext uri="{FF2B5EF4-FFF2-40B4-BE49-F238E27FC236}">
                <a16:creationId xmlns:a16="http://schemas.microsoft.com/office/drawing/2014/main" id="{CE56D8FF-604B-BC9A-3B10-136D00B39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0795" y="1752406"/>
            <a:ext cx="1184910" cy="483235"/>
          </a:xfrm>
          <a:prstGeom prst="rect">
            <a:avLst/>
          </a:prstGeom>
        </p:spPr>
      </p:pic>
      <p:pic>
        <p:nvPicPr>
          <p:cNvPr id="10" name="Picture 9">
            <a:extLst>
              <a:ext uri="{FF2B5EF4-FFF2-40B4-BE49-F238E27FC236}">
                <a16:creationId xmlns:a16="http://schemas.microsoft.com/office/drawing/2014/main" id="{938A278F-9DD8-F816-9654-1C43FF56877C}"/>
              </a:ext>
            </a:extLst>
          </p:cNvPr>
          <p:cNvPicPr>
            <a:picLocks noChangeAspect="1"/>
          </p:cNvPicPr>
          <p:nvPr/>
        </p:nvPicPr>
        <p:blipFill>
          <a:blip r:embed="rId8"/>
          <a:stretch>
            <a:fillRect/>
          </a:stretch>
        </p:blipFill>
        <p:spPr>
          <a:xfrm>
            <a:off x="7795038" y="745381"/>
            <a:ext cx="1499746" cy="530398"/>
          </a:xfrm>
          <a:prstGeom prst="rect">
            <a:avLst/>
          </a:prstGeom>
          <a:ln>
            <a:noFill/>
          </a:ln>
        </p:spPr>
      </p:pic>
      <p:pic>
        <p:nvPicPr>
          <p:cNvPr id="11" name="Picture 10" descr="A logo for a health center&#10;&#10;Description automatically generated">
            <a:extLst>
              <a:ext uri="{FF2B5EF4-FFF2-40B4-BE49-F238E27FC236}">
                <a16:creationId xmlns:a16="http://schemas.microsoft.com/office/drawing/2014/main" id="{9741BE8F-8ED8-A582-BF2E-430A84B2DE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7568" y="1677969"/>
            <a:ext cx="1533763" cy="751216"/>
          </a:xfrm>
          <a:prstGeom prst="rect">
            <a:avLst/>
          </a:prstGeom>
        </p:spPr>
      </p:pic>
      <p:pic>
        <p:nvPicPr>
          <p:cNvPr id="13" name="Picture 12" descr="A logo for a company&#10;&#10;Description automatically generated">
            <a:extLst>
              <a:ext uri="{FF2B5EF4-FFF2-40B4-BE49-F238E27FC236}">
                <a16:creationId xmlns:a16="http://schemas.microsoft.com/office/drawing/2014/main" id="{13408DED-E2B6-7386-919B-C66E1929BD5D}"/>
              </a:ext>
            </a:extLst>
          </p:cNvPr>
          <p:cNvPicPr>
            <a:picLocks noChangeAspect="1"/>
          </p:cNvPicPr>
          <p:nvPr/>
        </p:nvPicPr>
        <p:blipFill rotWithShape="1">
          <a:blip r:embed="rId10">
            <a:extLst>
              <a:ext uri="{28A0092B-C50C-407E-A947-70E740481C1C}">
                <a14:useLocalDpi xmlns:a14="http://schemas.microsoft.com/office/drawing/2010/main" val="0"/>
              </a:ext>
            </a:extLst>
          </a:blip>
          <a:srcRect t="14286" r="7143" b="15079"/>
          <a:stretch/>
        </p:blipFill>
        <p:spPr bwMode="auto">
          <a:xfrm>
            <a:off x="8077768" y="1618422"/>
            <a:ext cx="1320800" cy="1004570"/>
          </a:xfrm>
          <a:prstGeom prst="rect">
            <a:avLst/>
          </a:prstGeom>
          <a:ln>
            <a:noFill/>
          </a:ln>
          <a:extLst>
            <a:ext uri="{53640926-AAD7-44D8-BBD7-CCE9431645EC}">
              <a14:shadowObscured xmlns:a14="http://schemas.microsoft.com/office/drawing/2010/main"/>
            </a:ext>
          </a:extLst>
        </p:spPr>
      </p:pic>
      <p:pic>
        <p:nvPicPr>
          <p:cNvPr id="14" name="Picture 13" descr="A logo for a health foundation&#10;&#10;Description automatically generated">
            <a:extLst>
              <a:ext uri="{FF2B5EF4-FFF2-40B4-BE49-F238E27FC236}">
                <a16:creationId xmlns:a16="http://schemas.microsoft.com/office/drawing/2014/main" id="{713D9526-ED7C-E15E-501D-C1A6014A46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86" t="5402" r="11296" b="5793"/>
          <a:stretch/>
        </p:blipFill>
        <p:spPr bwMode="auto">
          <a:xfrm>
            <a:off x="919064" y="1521773"/>
            <a:ext cx="1320800" cy="855345"/>
          </a:xfrm>
          <a:prstGeom prst="rect">
            <a:avLst/>
          </a:prstGeom>
          <a:ln>
            <a:noFill/>
          </a:ln>
          <a:extLst>
            <a:ext uri="{53640926-AAD7-44D8-BBD7-CCE9431645EC}">
              <a14:shadowObscured xmlns:a14="http://schemas.microsoft.com/office/drawing/2010/main"/>
            </a:ext>
          </a:extLst>
        </p:spPr>
      </p:pic>
      <p:pic>
        <p:nvPicPr>
          <p:cNvPr id="15" name="Picture 14" descr="A blue circle with a hand holding syringes&#10;&#10;Description automatically generated">
            <a:extLst>
              <a:ext uri="{FF2B5EF4-FFF2-40B4-BE49-F238E27FC236}">
                <a16:creationId xmlns:a16="http://schemas.microsoft.com/office/drawing/2014/main" id="{E532E045-F7B4-3525-301A-BDD3F07C3D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2821" y="3141231"/>
            <a:ext cx="778510" cy="778510"/>
          </a:xfrm>
          <a:prstGeom prst="rect">
            <a:avLst/>
          </a:prstGeom>
        </p:spPr>
      </p:pic>
      <p:pic>
        <p:nvPicPr>
          <p:cNvPr id="16" name="Picture 15" descr="A blue and white logo&#10;&#10;Description automatically generated">
            <a:extLst>
              <a:ext uri="{FF2B5EF4-FFF2-40B4-BE49-F238E27FC236}">
                <a16:creationId xmlns:a16="http://schemas.microsoft.com/office/drawing/2014/main" id="{15700A61-861C-A7D8-801A-EE54C5FF5A7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14000" y="1790086"/>
            <a:ext cx="711200" cy="711200"/>
          </a:xfrm>
          <a:prstGeom prst="rect">
            <a:avLst/>
          </a:prstGeom>
        </p:spPr>
      </p:pic>
      <p:pic>
        <p:nvPicPr>
          <p:cNvPr id="18" name="Picture 17" descr="A rainbow heart with raised fists&#10;&#10;Description automatically generated">
            <a:extLst>
              <a:ext uri="{FF2B5EF4-FFF2-40B4-BE49-F238E27FC236}">
                <a16:creationId xmlns:a16="http://schemas.microsoft.com/office/drawing/2014/main" id="{C34A3A2C-6D01-BBD4-047D-FA83EF8BDB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9587" y="2826293"/>
            <a:ext cx="1179638" cy="1179638"/>
          </a:xfrm>
          <a:prstGeom prst="rect">
            <a:avLst/>
          </a:prstGeom>
          <a:ln>
            <a:noFill/>
          </a:ln>
        </p:spPr>
      </p:pic>
      <p:pic>
        <p:nvPicPr>
          <p:cNvPr id="1026" name="Picture 12" descr="A black and white logo&#10;&#10;Description automatically generated">
            <a:extLst>
              <a:ext uri="{FF2B5EF4-FFF2-40B4-BE49-F238E27FC236}">
                <a16:creationId xmlns:a16="http://schemas.microsoft.com/office/drawing/2014/main" id="{38907D2D-D756-7A7B-A8BE-3ACD58C2E0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87017" y="2797337"/>
            <a:ext cx="15938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red ribbon with a heart and text&#10;&#10;Description automatically generated">
            <a:extLst>
              <a:ext uri="{FF2B5EF4-FFF2-40B4-BE49-F238E27FC236}">
                <a16:creationId xmlns:a16="http://schemas.microsoft.com/office/drawing/2014/main" id="{D3C8E3FE-5FBE-45B3-AD1E-7B3103213C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72003" y="2840436"/>
            <a:ext cx="1179638" cy="1179638"/>
          </a:xfrm>
          <a:prstGeom prst="rect">
            <a:avLst/>
          </a:prstGeom>
          <a:ln>
            <a:noFill/>
          </a:ln>
        </p:spPr>
      </p:pic>
      <p:pic>
        <p:nvPicPr>
          <p:cNvPr id="20" name="Picture 19" descr="Purple and purple text on a white background&#10;&#10;Description automatically generated">
            <a:extLst>
              <a:ext uri="{FF2B5EF4-FFF2-40B4-BE49-F238E27FC236}">
                <a16:creationId xmlns:a16="http://schemas.microsoft.com/office/drawing/2014/main" id="{77B9A58F-CF87-A808-AD40-5E8EC3C09B8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026" t="34133" r="4481" b="34930"/>
          <a:stretch/>
        </p:blipFill>
        <p:spPr bwMode="auto">
          <a:xfrm>
            <a:off x="6316758" y="3366539"/>
            <a:ext cx="1478280" cy="274320"/>
          </a:xfrm>
          <a:prstGeom prst="rect">
            <a:avLst/>
          </a:prstGeom>
          <a:ln>
            <a:noFill/>
          </a:ln>
          <a:extLst>
            <a:ext uri="{53640926-AAD7-44D8-BBD7-CCE9431645EC}">
              <a14:shadowObscured xmlns:a14="http://schemas.microsoft.com/office/drawing/2010/main"/>
            </a:ext>
          </a:extLst>
        </p:spPr>
      </p:pic>
      <p:pic>
        <p:nvPicPr>
          <p:cNvPr id="21" name="Picture 20" descr="A blue and yellow logo&#10;&#10;Description automatically generated">
            <a:extLst>
              <a:ext uri="{FF2B5EF4-FFF2-40B4-BE49-F238E27FC236}">
                <a16:creationId xmlns:a16="http://schemas.microsoft.com/office/drawing/2014/main" id="{9CFE5E7D-4F1E-9575-8B0F-A729D55BFA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90239" y="3023714"/>
            <a:ext cx="804545" cy="804545"/>
          </a:xfrm>
          <a:prstGeom prst="rect">
            <a:avLst/>
          </a:prstGeom>
        </p:spPr>
      </p:pic>
      <p:sp>
        <p:nvSpPr>
          <p:cNvPr id="22" name="TextBox 21">
            <a:extLst>
              <a:ext uri="{FF2B5EF4-FFF2-40B4-BE49-F238E27FC236}">
                <a16:creationId xmlns:a16="http://schemas.microsoft.com/office/drawing/2014/main" id="{D12337E5-B023-EE05-33D5-60D065C6B405}"/>
              </a:ext>
            </a:extLst>
          </p:cNvPr>
          <p:cNvSpPr txBox="1"/>
          <p:nvPr/>
        </p:nvSpPr>
        <p:spPr>
          <a:xfrm>
            <a:off x="1918088" y="4501983"/>
            <a:ext cx="8355823" cy="584775"/>
          </a:xfrm>
          <a:prstGeom prst="rect">
            <a:avLst/>
          </a:prstGeom>
          <a:noFill/>
        </p:spPr>
        <p:txBody>
          <a:bodyPr wrap="square" lIns="91440" tIns="45720" rIns="91440" bIns="45720" rtlCol="0" anchor="t">
            <a:spAutoFit/>
          </a:bodyPr>
          <a:lstStyle/>
          <a:p>
            <a:pPr algn="ctr"/>
            <a:r>
              <a:rPr lang="en-US" sz="3200" b="1" dirty="0">
                <a:latin typeface="+mj-lt"/>
              </a:rPr>
              <a:t>AIDS FREE PITTSBURGH PARTNERS</a:t>
            </a:r>
          </a:p>
        </p:txBody>
      </p:sp>
      <p:pic>
        <p:nvPicPr>
          <p:cNvPr id="12" name="Picture 2" descr="alt">
            <a:extLst>
              <a:ext uri="{FF2B5EF4-FFF2-40B4-BE49-F238E27FC236}">
                <a16:creationId xmlns:a16="http://schemas.microsoft.com/office/drawing/2014/main" id="{B41759FC-9D56-83A6-BC7D-5F93852C3A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95497" y="1752406"/>
            <a:ext cx="1320801" cy="640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48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BD72DD1-FA56-B1FB-76BE-A96F8C369D86}"/>
              </a:ext>
            </a:extLst>
          </p:cNvPr>
          <p:cNvSpPr txBox="1">
            <a:spLocks/>
          </p:cNvSpPr>
          <p:nvPr/>
        </p:nvSpPr>
        <p:spPr>
          <a:xfrm>
            <a:off x="1148443" y="3279205"/>
            <a:ext cx="9895114" cy="1143000"/>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pPr>
            <a:r>
              <a:rPr lang="en-US" sz="20000" b="1" dirty="0">
                <a:solidFill>
                  <a:srgbClr val="4C3F49"/>
                </a:solidFill>
                <a:latin typeface="Montserrat" pitchFamily="2" charset="77"/>
                <a:ea typeface="Times New Roman" panose="02020603050405020304" pitchFamily="18" charset="0"/>
              </a:rPr>
              <a:t>SUMMARY</a:t>
            </a:r>
            <a:endParaRPr lang="en-US" dirty="0">
              <a:latin typeface="Montserrat" pitchFamily="2" charset="77"/>
            </a:endParaRPr>
          </a:p>
        </p:txBody>
      </p:sp>
    </p:spTree>
    <p:extLst>
      <p:ext uri="{BB962C8B-B14F-4D97-AF65-F5344CB8AC3E}">
        <p14:creationId xmlns:p14="http://schemas.microsoft.com/office/powerpoint/2010/main" val="302057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SUPPORT</a:t>
            </a:r>
          </a:p>
        </p:txBody>
      </p:sp>
      <p:sp>
        <p:nvSpPr>
          <p:cNvPr id="4" name="TextBox 3">
            <a:extLst>
              <a:ext uri="{FF2B5EF4-FFF2-40B4-BE49-F238E27FC236}">
                <a16:creationId xmlns:a16="http://schemas.microsoft.com/office/drawing/2014/main" id="{2D991FAB-D54B-07C7-7E98-20882DC6D99B}"/>
              </a:ext>
            </a:extLst>
          </p:cNvPr>
          <p:cNvSpPr txBox="1"/>
          <p:nvPr/>
        </p:nvSpPr>
        <p:spPr>
          <a:xfrm>
            <a:off x="930442" y="2134869"/>
            <a:ext cx="6328314" cy="392825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To date we have received </a:t>
            </a:r>
            <a:r>
              <a:rPr lang="en-US" sz="2400" b="1" dirty="0">
                <a:solidFill>
                  <a:prstClr val="black">
                    <a:lumMod val="75000"/>
                    <a:lumOff val="25000"/>
                  </a:prstClr>
                </a:solidFill>
                <a:latin typeface="Montserrat" pitchFamily="2" charset="77"/>
              </a:rPr>
              <a:t>&gt;35 letters of support </a:t>
            </a:r>
            <a:r>
              <a:rPr lang="en-US" sz="2400" dirty="0">
                <a:solidFill>
                  <a:prstClr val="black">
                    <a:lumMod val="75000"/>
                    <a:lumOff val="25000"/>
                  </a:prstClr>
                </a:solidFill>
                <a:latin typeface="Montserrat" pitchFamily="2" charset="77"/>
              </a:rPr>
              <a:t>from:</a:t>
            </a:r>
          </a:p>
          <a:p>
            <a:pPr marL="742950" lvl="1" indent="-285750" defTabSz="914400">
              <a:lnSpc>
                <a:spcPct val="90000"/>
              </a:lnSpc>
              <a:spcAft>
                <a:spcPts val="2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County health departments</a:t>
            </a:r>
          </a:p>
          <a:p>
            <a:pPr marL="742950" lvl="1" indent="-285750" defTabSz="914400">
              <a:lnSpc>
                <a:spcPct val="90000"/>
              </a:lnSpc>
              <a:spcAft>
                <a:spcPts val="2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Part B regional grantees</a:t>
            </a:r>
          </a:p>
          <a:p>
            <a:pPr marL="742950" lvl="1" indent="-285750" defTabSz="914400">
              <a:lnSpc>
                <a:spcPct val="90000"/>
              </a:lnSpc>
              <a:spcAft>
                <a:spcPts val="2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Part B subgrantees </a:t>
            </a:r>
          </a:p>
          <a:p>
            <a:pPr marL="742950" lvl="1" indent="-285750" defTabSz="914400">
              <a:lnSpc>
                <a:spcPct val="90000"/>
              </a:lnSpc>
              <a:spcAft>
                <a:spcPts val="2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Part C grantees</a:t>
            </a:r>
          </a:p>
          <a:p>
            <a:pPr marL="742950" lvl="1" indent="-285750" defTabSz="914400">
              <a:lnSpc>
                <a:spcPct val="90000"/>
              </a:lnSpc>
              <a:spcAft>
                <a:spcPts val="2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MAI subgrantees</a:t>
            </a:r>
          </a:p>
          <a:p>
            <a:pPr marL="742950" lvl="1" indent="-285750" defTabSz="914400">
              <a:lnSpc>
                <a:spcPct val="90000"/>
              </a:lnSpc>
              <a:spcAft>
                <a:spcPts val="2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Support service agencies across PA </a:t>
            </a:r>
          </a:p>
          <a:p>
            <a:pPr marL="742950" lvl="1" indent="-285750" defTabSz="914400">
              <a:lnSpc>
                <a:spcPct val="90000"/>
              </a:lnSpc>
              <a:spcAft>
                <a:spcPts val="2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Fast-Track Cities/IAPAC</a:t>
            </a:r>
          </a:p>
          <a:p>
            <a:pPr marL="742950" lvl="1" indent="-285750" defTabSz="914400">
              <a:lnSpc>
                <a:spcPct val="90000"/>
              </a:lnSpc>
              <a:spcAft>
                <a:spcPts val="1800"/>
              </a:spcAft>
              <a:buClr>
                <a:srgbClr val="D34817"/>
              </a:buClr>
              <a:buFont typeface="Arial" panose="020B0604020202020204" pitchFamily="34" charset="0"/>
              <a:buChar char="•"/>
              <a:defRPr/>
            </a:pPr>
            <a:r>
              <a:rPr lang="en-US" sz="2200" dirty="0">
                <a:solidFill>
                  <a:prstClr val="black">
                    <a:lumMod val="75000"/>
                    <a:lumOff val="25000"/>
                  </a:prstClr>
                </a:solidFill>
                <a:latin typeface="Montserrat" pitchFamily="2" charset="77"/>
              </a:rPr>
              <a:t>Highmark Wholecare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phic 5" descr="Open envelope outline">
            <a:extLst>
              <a:ext uri="{FF2B5EF4-FFF2-40B4-BE49-F238E27FC236}">
                <a16:creationId xmlns:a16="http://schemas.microsoft.com/office/drawing/2014/main" id="{5FE089D6-B494-C881-06C5-3FEB193608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5768" y="2226665"/>
            <a:ext cx="3459912" cy="3459912"/>
          </a:xfrm>
          <a:prstGeom prst="rect">
            <a:avLst/>
          </a:prstGeom>
        </p:spPr>
      </p:pic>
    </p:spTree>
    <p:extLst>
      <p:ext uri="{BB962C8B-B14F-4D97-AF65-F5344CB8AC3E}">
        <p14:creationId xmlns:p14="http://schemas.microsoft.com/office/powerpoint/2010/main" val="2084638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CDD664-C091-03F8-8D2D-A75A420D5C14}"/>
              </a:ext>
            </a:extLst>
          </p:cNvPr>
          <p:cNvSpPr/>
          <p:nvPr/>
        </p:nvSpPr>
        <p:spPr>
          <a:xfrm>
            <a:off x="5795211" y="2129999"/>
            <a:ext cx="6189961" cy="3790286"/>
          </a:xfrm>
          <a:prstGeom prst="rect">
            <a:avLst/>
          </a:prstGeom>
          <a:solidFill>
            <a:schemeClr val="accent2">
              <a:lumMod val="20000"/>
              <a:lumOff val="80000"/>
            </a:scheme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map of the united states&#10;&#10;Description automatically generated">
            <a:extLst>
              <a:ext uri="{FF2B5EF4-FFF2-40B4-BE49-F238E27FC236}">
                <a16:creationId xmlns:a16="http://schemas.microsoft.com/office/drawing/2014/main" id="{07217558-F8FF-734D-586E-367B10B711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2586" y="2327426"/>
            <a:ext cx="6926401" cy="3463201"/>
          </a:xfrm>
          <a:prstGeom prst="rect">
            <a:avLst/>
          </a:prstGeom>
        </p:spPr>
      </p:pic>
      <p:sp>
        <p:nvSpPr>
          <p:cNvPr id="2" name="Title 1">
            <a:extLst>
              <a:ext uri="{FF2B5EF4-FFF2-40B4-BE49-F238E27FC236}">
                <a16:creationId xmlns:a16="http://schemas.microsoft.com/office/drawing/2014/main" id="{D8E671C8-954D-A339-346C-CB18FDA157E2}"/>
              </a:ext>
            </a:extLst>
          </p:cNvPr>
          <p:cNvSpPr>
            <a:spLocks noGrp="1"/>
          </p:cNvSpPr>
          <p:nvPr>
            <p:ph type="title"/>
          </p:nvPr>
        </p:nvSpPr>
        <p:spPr/>
        <p:txBody>
          <a:bodyPr>
            <a:noAutofit/>
          </a:bodyPr>
          <a:lstStyle/>
          <a:p>
            <a:r>
              <a:rPr lang="en-US" sz="5400" b="1" dirty="0">
                <a:latin typeface="Montserrat" panose="00000500000000000000" pitchFamily="2" charset="0"/>
              </a:rPr>
              <a:t>NO STATEWIDE EHE IN PA</a:t>
            </a:r>
          </a:p>
        </p:txBody>
      </p:sp>
      <p:sp>
        <p:nvSpPr>
          <p:cNvPr id="4" name="TextBox 3">
            <a:extLst>
              <a:ext uri="{FF2B5EF4-FFF2-40B4-BE49-F238E27FC236}">
                <a16:creationId xmlns:a16="http://schemas.microsoft.com/office/drawing/2014/main" id="{2D991FAB-D54B-07C7-7E98-20882DC6D99B}"/>
              </a:ext>
            </a:extLst>
          </p:cNvPr>
          <p:cNvSpPr txBox="1"/>
          <p:nvPr/>
        </p:nvSpPr>
        <p:spPr>
          <a:xfrm>
            <a:off x="930442" y="2134869"/>
            <a:ext cx="4860758" cy="4253472"/>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Current need for this type of initiative in PA</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JHF has the expertise for implementation</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dirty="0">
                <a:solidFill>
                  <a:prstClr val="black">
                    <a:lumMod val="75000"/>
                    <a:lumOff val="25000"/>
                  </a:prstClr>
                </a:solidFill>
                <a:latin typeface="Montserrat" pitchFamily="2" charset="77"/>
              </a:rPr>
              <a:t>Proven successful track record with AFP</a:t>
            </a:r>
          </a:p>
          <a:p>
            <a:pPr marL="285750" marR="0" lvl="0" indent="-285750" algn="l" defTabSz="914400" rtl="0" eaLnBrk="1" fontAlgn="auto" latinLnBrk="0" hangingPunct="1">
              <a:lnSpc>
                <a:spcPct val="90000"/>
              </a:lnSpc>
              <a:spcBef>
                <a:spcPts val="0"/>
              </a:spcBef>
              <a:spcAft>
                <a:spcPts val="1800"/>
              </a:spcAft>
              <a:buClr>
                <a:srgbClr val="D34817"/>
              </a:buClr>
              <a:buSzTx/>
              <a:buFont typeface="Arial" panose="020B0604020202020204" pitchFamily="34" charset="0"/>
              <a:buChar char="•"/>
              <a:tabLst/>
              <a:defRPr/>
            </a:pPr>
            <a:r>
              <a:rPr lang="en-US" sz="2400" b="1" dirty="0">
                <a:solidFill>
                  <a:prstClr val="black">
                    <a:lumMod val="75000"/>
                    <a:lumOff val="25000"/>
                  </a:prstClr>
                </a:solidFill>
                <a:latin typeface="Montserrat" pitchFamily="2" charset="77"/>
              </a:rPr>
              <a:t>Let’s put Pennsylvania on the map and cement our legacy for ending HIV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838F5C7E-04E3-AC05-2F08-C198675C2A57}"/>
              </a:ext>
            </a:extLst>
          </p:cNvPr>
          <p:cNvSpPr/>
          <p:nvPr/>
        </p:nvSpPr>
        <p:spPr>
          <a:xfrm>
            <a:off x="10275828" y="3088965"/>
            <a:ext cx="892628" cy="68580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833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BD72DD1-FA56-B1FB-76BE-A96F8C369D86}"/>
              </a:ext>
            </a:extLst>
          </p:cNvPr>
          <p:cNvSpPr txBox="1">
            <a:spLocks/>
          </p:cNvSpPr>
          <p:nvPr/>
        </p:nvSpPr>
        <p:spPr>
          <a:xfrm>
            <a:off x="1148443" y="3279205"/>
            <a:ext cx="9895114" cy="1143000"/>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pPr>
            <a:r>
              <a:rPr lang="en-US" sz="20000" b="1" dirty="0">
                <a:solidFill>
                  <a:srgbClr val="4C3F49"/>
                </a:solidFill>
                <a:latin typeface="Montserrat" pitchFamily="2" charset="77"/>
                <a:ea typeface="Times New Roman" panose="02020603050405020304" pitchFamily="18" charset="0"/>
              </a:rPr>
              <a:t>QUESTIONS?</a:t>
            </a:r>
            <a:endParaRPr lang="en-US" dirty="0">
              <a:latin typeface="Montserrat" pitchFamily="2" charset="77"/>
            </a:endParaRPr>
          </a:p>
        </p:txBody>
      </p:sp>
    </p:spTree>
    <p:extLst>
      <p:ext uri="{BB962C8B-B14F-4D97-AF65-F5344CB8AC3E}">
        <p14:creationId xmlns:p14="http://schemas.microsoft.com/office/powerpoint/2010/main" val="681467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AIDS FREE PITTSBURGH</a:t>
            </a:r>
          </a:p>
        </p:txBody>
      </p:sp>
      <p:graphicFrame>
        <p:nvGraphicFramePr>
          <p:cNvPr id="6" name="Content Placeholder 2">
            <a:extLst>
              <a:ext uri="{FF2B5EF4-FFF2-40B4-BE49-F238E27FC236}">
                <a16:creationId xmlns:a16="http://schemas.microsoft.com/office/drawing/2014/main" id="{932E973C-7DF4-111E-EEF9-3B3E5E3549C5}"/>
              </a:ext>
            </a:extLst>
          </p:cNvPr>
          <p:cNvGraphicFramePr>
            <a:graphicFrameLocks/>
          </p:cNvGraphicFramePr>
          <p:nvPr>
            <p:extLst>
              <p:ext uri="{D42A27DB-BD31-4B8C-83A1-F6EECF244321}">
                <p14:modId xmlns:p14="http://schemas.microsoft.com/office/powerpoint/2010/main" val="1162561821"/>
              </p:ext>
            </p:extLst>
          </p:nvPr>
        </p:nvGraphicFramePr>
        <p:xfrm>
          <a:off x="1097280" y="2143904"/>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225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362F08-B8B6-1856-C050-60DEA45B938D}"/>
              </a:ext>
            </a:extLst>
          </p:cNvPr>
          <p:cNvSpPr/>
          <p:nvPr/>
        </p:nvSpPr>
        <p:spPr>
          <a:xfrm>
            <a:off x="9237784" y="3264"/>
            <a:ext cx="2806872" cy="581827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EF4BDA4-6CCE-90EF-77E1-D001C26DFEA1}"/>
              </a:ext>
            </a:extLst>
          </p:cNvPr>
          <p:cNvSpPr txBox="1">
            <a:spLocks/>
          </p:cNvSpPr>
          <p:nvPr/>
        </p:nvSpPr>
        <p:spPr>
          <a:xfrm>
            <a:off x="790837" y="255355"/>
            <a:ext cx="8446947" cy="95832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800" b="1" dirty="0">
                <a:latin typeface="Montserrat" panose="00000500000000000000" pitchFamily="2" charset="0"/>
              </a:rPr>
              <a:t>STRATEGIC PLAN</a:t>
            </a:r>
            <a:endParaRPr lang="en-US" dirty="0">
              <a:latin typeface="Montserrat" pitchFamily="2" charset="77"/>
            </a:endParaRPr>
          </a:p>
        </p:txBody>
      </p:sp>
      <p:pic>
        <p:nvPicPr>
          <p:cNvPr id="7" name="Picture 6">
            <a:extLst>
              <a:ext uri="{FF2B5EF4-FFF2-40B4-BE49-F238E27FC236}">
                <a16:creationId xmlns:a16="http://schemas.microsoft.com/office/drawing/2014/main" id="{A388C211-9518-482F-5367-44B70D5BB653}"/>
              </a:ext>
            </a:extLst>
          </p:cNvPr>
          <p:cNvPicPr>
            <a:picLocks noChangeAspect="1"/>
          </p:cNvPicPr>
          <p:nvPr/>
        </p:nvPicPr>
        <p:blipFill rotWithShape="1">
          <a:blip r:embed="rId3"/>
          <a:srcRect t="5252" b="-154"/>
          <a:stretch/>
        </p:blipFill>
        <p:spPr>
          <a:xfrm>
            <a:off x="145029" y="1213683"/>
            <a:ext cx="8707776" cy="4611269"/>
          </a:xfrm>
          <a:prstGeom prst="rect">
            <a:avLst/>
          </a:prstGeom>
        </p:spPr>
      </p:pic>
      <p:sp>
        <p:nvSpPr>
          <p:cNvPr id="8" name="TextBox 7">
            <a:extLst>
              <a:ext uri="{FF2B5EF4-FFF2-40B4-BE49-F238E27FC236}">
                <a16:creationId xmlns:a16="http://schemas.microsoft.com/office/drawing/2014/main" id="{CC79B943-AA20-38E1-587D-44F292987EBA}"/>
              </a:ext>
            </a:extLst>
          </p:cNvPr>
          <p:cNvSpPr txBox="1"/>
          <p:nvPr/>
        </p:nvSpPr>
        <p:spPr>
          <a:xfrm>
            <a:off x="9470038" y="259879"/>
            <a:ext cx="2476312" cy="5105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panose="020F0502020204030204" pitchFamily="34" charset="0"/>
                <a:cs typeface="Calibri" panose="020F0502020204030204" pitchFamily="34" charset="0"/>
              </a:rPr>
              <a:t>AFP strives for: </a:t>
            </a:r>
          </a:p>
          <a:p>
            <a:pPr marL="285750" indent="-285750">
              <a:buFontTx/>
              <a:buChar char="-"/>
            </a:pPr>
            <a:r>
              <a:rPr lang="en-US" dirty="0">
                <a:latin typeface="Calibri" panose="020F0502020204030204" pitchFamily="34" charset="0"/>
                <a:cs typeface="Calibri" panose="020F0502020204030204" pitchFamily="34" charset="0"/>
              </a:rPr>
              <a:t>Increasing linkage to care</a:t>
            </a:r>
          </a:p>
          <a:p>
            <a:pPr marL="285750" indent="-285750">
              <a:buFontTx/>
              <a:buChar char="-"/>
            </a:pPr>
            <a:r>
              <a:rPr lang="en-US" dirty="0">
                <a:latin typeface="Calibri" panose="020F0502020204030204" pitchFamily="34" charset="0"/>
                <a:cs typeface="Calibri" panose="020F0502020204030204" pitchFamily="34" charset="0"/>
              </a:rPr>
              <a:t>Reducing transmission</a:t>
            </a:r>
          </a:p>
          <a:p>
            <a:pPr marL="285750" indent="-285750">
              <a:buFontTx/>
              <a:buChar char="-"/>
            </a:pPr>
            <a:r>
              <a:rPr lang="en-US" dirty="0">
                <a:latin typeface="Calibri" panose="020F0502020204030204" pitchFamily="34" charset="0"/>
                <a:cs typeface="Calibri" panose="020F0502020204030204" pitchFamily="34" charset="0"/>
              </a:rPr>
              <a:t>Increasing PrEP/PEP awareness and delivery</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AFP works to: </a:t>
            </a:r>
          </a:p>
          <a:p>
            <a:pPr marL="285750" indent="-285750">
              <a:buFontTx/>
              <a:buChar char="-"/>
            </a:pPr>
            <a:r>
              <a:rPr lang="en-US" dirty="0">
                <a:latin typeface="Calibri" panose="020F0502020204030204" pitchFamily="34" charset="0"/>
                <a:cs typeface="Calibri" panose="020F0502020204030204" pitchFamily="34" charset="0"/>
              </a:rPr>
              <a:t>Expand HIV prevention and support service awareness </a:t>
            </a:r>
          </a:p>
          <a:p>
            <a:pPr marL="285750" indent="-285750">
              <a:buFontTx/>
              <a:buChar char="-"/>
            </a:pPr>
            <a:r>
              <a:rPr lang="en-US" dirty="0">
                <a:latin typeface="Calibri" panose="020F0502020204030204" pitchFamily="34" charset="0"/>
                <a:cs typeface="Calibri" panose="020F0502020204030204" pitchFamily="34" charset="0"/>
              </a:rPr>
              <a:t>Engage with the community to understand changing needs</a:t>
            </a:r>
          </a:p>
        </p:txBody>
      </p:sp>
    </p:spTree>
    <p:extLst>
      <p:ext uri="{BB962C8B-B14F-4D97-AF65-F5344CB8AC3E}">
        <p14:creationId xmlns:p14="http://schemas.microsoft.com/office/powerpoint/2010/main" val="188445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ACTIVITIES</a:t>
            </a:r>
          </a:p>
        </p:txBody>
      </p:sp>
      <p:sp>
        <p:nvSpPr>
          <p:cNvPr id="4" name="Rectangle 3">
            <a:extLst>
              <a:ext uri="{FF2B5EF4-FFF2-40B4-BE49-F238E27FC236}">
                <a16:creationId xmlns:a16="http://schemas.microsoft.com/office/drawing/2014/main" id="{ADB25972-07E1-0392-A850-83AA20DE6190}"/>
              </a:ext>
            </a:extLst>
          </p:cNvPr>
          <p:cNvSpPr/>
          <p:nvPr/>
        </p:nvSpPr>
        <p:spPr>
          <a:xfrm>
            <a:off x="601170" y="1942562"/>
            <a:ext cx="11062368" cy="423120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usinesscard, screenshot, logo&#10;&#10;Description automatically generated">
            <a:extLst>
              <a:ext uri="{FF2B5EF4-FFF2-40B4-BE49-F238E27FC236}">
                <a16:creationId xmlns:a16="http://schemas.microsoft.com/office/drawing/2014/main" id="{35B16AB2-68C5-4FD9-9C9A-9588B9409D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79956" y="4251503"/>
            <a:ext cx="4219359" cy="1920371"/>
          </a:xfrm>
          <a:prstGeom prst="rect">
            <a:avLst/>
          </a:prstGeom>
        </p:spPr>
      </p:pic>
      <p:pic>
        <p:nvPicPr>
          <p:cNvPr id="7" name="Picture 6" descr="A picture containing text, businesscard, screenshot, font&#10;&#10;Description automatically generated">
            <a:extLst>
              <a:ext uri="{FF2B5EF4-FFF2-40B4-BE49-F238E27FC236}">
                <a16:creationId xmlns:a16="http://schemas.microsoft.com/office/drawing/2014/main" id="{D38EC954-4391-B427-B28A-AA2E8DD142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925" y="2035786"/>
            <a:ext cx="2762367" cy="1828209"/>
          </a:xfrm>
          <a:prstGeom prst="rect">
            <a:avLst/>
          </a:prstGeom>
        </p:spPr>
      </p:pic>
      <p:pic>
        <p:nvPicPr>
          <p:cNvPr id="8" name="Picture 7" descr="A white rectangular sign with blue and white text&#10;&#10;Description automatically generated with low confidence">
            <a:extLst>
              <a:ext uri="{FF2B5EF4-FFF2-40B4-BE49-F238E27FC236}">
                <a16:creationId xmlns:a16="http://schemas.microsoft.com/office/drawing/2014/main" id="{E490A769-A4F4-DCC7-CC88-FA4DB1C4FE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98622" y="1942410"/>
            <a:ext cx="3718043" cy="2451578"/>
          </a:xfrm>
          <a:prstGeom prst="rect">
            <a:avLst/>
          </a:prstGeom>
        </p:spPr>
      </p:pic>
      <p:pic>
        <p:nvPicPr>
          <p:cNvPr id="9" name="Picture 8" descr="A picture containing text, screenshot, businesscard, font&#10;&#10;Description automatically generated">
            <a:extLst>
              <a:ext uri="{FF2B5EF4-FFF2-40B4-BE49-F238E27FC236}">
                <a16:creationId xmlns:a16="http://schemas.microsoft.com/office/drawing/2014/main" id="{11CE8060-F6B7-4251-5612-AD08CF054A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89484" y="2035821"/>
            <a:ext cx="3809749" cy="1910376"/>
          </a:xfrm>
          <a:prstGeom prst="rect">
            <a:avLst/>
          </a:prstGeom>
        </p:spPr>
      </p:pic>
      <p:pic>
        <p:nvPicPr>
          <p:cNvPr id="10" name="Picture 9" descr="A close-up of a card&#10;&#10;Description automatically generated with low confidence">
            <a:extLst>
              <a:ext uri="{FF2B5EF4-FFF2-40B4-BE49-F238E27FC236}">
                <a16:creationId xmlns:a16="http://schemas.microsoft.com/office/drawing/2014/main" id="{89FEE88C-8670-3C59-2CED-FA814327BE9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96091" y="3787931"/>
            <a:ext cx="3648349" cy="2388459"/>
          </a:xfrm>
          <a:prstGeom prst="rect">
            <a:avLst/>
          </a:prstGeom>
        </p:spPr>
      </p:pic>
      <p:pic>
        <p:nvPicPr>
          <p:cNvPr id="11" name="Picture 10" descr="A picture containing text, businesscard, screenshot&#10;&#10;Description automatically generated">
            <a:extLst>
              <a:ext uri="{FF2B5EF4-FFF2-40B4-BE49-F238E27FC236}">
                <a16:creationId xmlns:a16="http://schemas.microsoft.com/office/drawing/2014/main" id="{5338D66C-8517-BB63-AB04-9682619EF95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44918" y="3789564"/>
            <a:ext cx="2652078" cy="2550836"/>
          </a:xfrm>
          <a:prstGeom prst="rect">
            <a:avLst/>
          </a:prstGeom>
        </p:spPr>
      </p:pic>
    </p:spTree>
    <p:extLst>
      <p:ext uri="{BB962C8B-B14F-4D97-AF65-F5344CB8AC3E}">
        <p14:creationId xmlns:p14="http://schemas.microsoft.com/office/powerpoint/2010/main" val="286548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71C-2435-2B53-C176-A519F28C42A7}"/>
              </a:ext>
            </a:extLst>
          </p:cNvPr>
          <p:cNvSpPr>
            <a:spLocks noGrp="1"/>
          </p:cNvSpPr>
          <p:nvPr>
            <p:ph type="title"/>
          </p:nvPr>
        </p:nvSpPr>
        <p:spPr/>
        <p:txBody>
          <a:bodyPr>
            <a:normAutofit/>
          </a:bodyPr>
          <a:lstStyle/>
          <a:p>
            <a:r>
              <a:rPr lang="en-US" sz="5400" b="1" dirty="0">
                <a:latin typeface="Montserrat" panose="00000500000000000000" pitchFamily="2" charset="0"/>
              </a:rPr>
              <a:t>OUTREACH</a:t>
            </a:r>
          </a:p>
        </p:txBody>
      </p:sp>
      <p:sp>
        <p:nvSpPr>
          <p:cNvPr id="3" name="TextBox 2">
            <a:extLst>
              <a:ext uri="{FF2B5EF4-FFF2-40B4-BE49-F238E27FC236}">
                <a16:creationId xmlns:a16="http://schemas.microsoft.com/office/drawing/2014/main" id="{AC888FD0-4F68-3B4D-9303-38BD2ADF730D}"/>
              </a:ext>
            </a:extLst>
          </p:cNvPr>
          <p:cNvSpPr txBox="1"/>
          <p:nvPr/>
        </p:nvSpPr>
        <p:spPr>
          <a:xfrm>
            <a:off x="992071" y="2021482"/>
            <a:ext cx="7357271" cy="4498154"/>
          </a:xfrm>
          <a:prstGeom prst="rect">
            <a:avLst/>
          </a:prstGeom>
          <a:noFill/>
        </p:spPr>
        <p:txBody>
          <a:bodyPr wrap="square" rtlCol="0">
            <a:spAutoFit/>
          </a:bodyPr>
          <a:lstStyle/>
          <a:p>
            <a:pPr marL="285750" marR="0" lvl="0" indent="-285750" algn="l" defTabSz="914400" rtl="0" eaLnBrk="1" fontAlgn="auto" latinLnBrk="0" hangingPunct="1">
              <a:lnSpc>
                <a:spcPct val="90000"/>
              </a:lnSpc>
              <a:spcAft>
                <a:spcPts val="6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Media campaign/advertising </a:t>
            </a:r>
          </a:p>
          <a:p>
            <a:pPr marL="742950" lvl="1" indent="-285750" defTabSz="914400">
              <a:lnSpc>
                <a:spcPct val="90000"/>
              </a:lnSpc>
              <a:spcAft>
                <a:spcPts val="1800"/>
              </a:spcAft>
              <a:buClr>
                <a:srgbClr val="D34817"/>
              </a:buClr>
              <a:buFont typeface="Arial" panose="020B0604020202020204" pitchFamily="34" charset="0"/>
              <a:buChar char="•"/>
            </a:pPr>
            <a:r>
              <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Website, print materials, public transit ads, billboards, dating app ads</a:t>
            </a:r>
          </a:p>
          <a:p>
            <a:pPr marL="285750" marR="0" lvl="0" indent="-285750" algn="l" defTabSz="914400" rtl="0" eaLnBrk="1" fontAlgn="auto" latinLnBrk="0" hangingPunct="1">
              <a:lnSpc>
                <a:spcPct val="90000"/>
              </a:lnSpc>
              <a:spcAft>
                <a:spcPts val="18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Social media </a:t>
            </a:r>
          </a:p>
          <a:p>
            <a:pPr marL="285750" marR="0" lvl="0" indent="-285750" algn="l" defTabSz="914400" rtl="0" eaLnBrk="1" fontAlgn="auto" latinLnBrk="0" hangingPunct="1">
              <a:lnSpc>
                <a:spcPct val="90000"/>
              </a:lnSpc>
              <a:spcAft>
                <a:spcPts val="6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Tabling at community events </a:t>
            </a:r>
          </a:p>
          <a:p>
            <a:pPr marL="742950" lvl="1" indent="-285750" defTabSz="914400">
              <a:lnSpc>
                <a:spcPct val="90000"/>
              </a:lnSpc>
              <a:spcAft>
                <a:spcPts val="1800"/>
              </a:spcAft>
              <a:buClr>
                <a:srgbClr val="D34817"/>
              </a:buClr>
              <a:buFont typeface="Arial" panose="020B0604020202020204" pitchFamily="34" charset="0"/>
              <a:buChar char="•"/>
            </a:pPr>
            <a:r>
              <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Brochures, safer sex kits, at-home HIV tests</a:t>
            </a:r>
          </a:p>
          <a:p>
            <a:pPr marL="285750" marR="0" lvl="0" indent="-285750" algn="l" defTabSz="914400" rtl="0" eaLnBrk="1" fontAlgn="auto" latinLnBrk="0" hangingPunct="1">
              <a:lnSpc>
                <a:spcPct val="90000"/>
              </a:lnSpc>
              <a:spcAft>
                <a:spcPts val="600"/>
              </a:spcAft>
              <a:buClr>
                <a:srgbClr val="D34817"/>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AFP-hosted events </a:t>
            </a:r>
          </a:p>
          <a:p>
            <a:pPr marL="742950" lvl="1" indent="-285750" defTabSz="914400">
              <a:lnSpc>
                <a:spcPct val="90000"/>
              </a:lnSpc>
              <a:spcAft>
                <a:spcPts val="600"/>
              </a:spcAft>
              <a:buClr>
                <a:srgbClr val="D34817"/>
              </a:buClr>
              <a:buFont typeface="Arial" panose="020B0604020202020204" pitchFamily="34" charset="0"/>
              <a:buChar char="•"/>
            </a:pPr>
            <a:r>
              <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Too Hot for July </a:t>
            </a:r>
          </a:p>
          <a:p>
            <a:pPr marL="742950" lvl="1" indent="-285750" defTabSz="914400">
              <a:lnSpc>
                <a:spcPct val="90000"/>
              </a:lnSpc>
              <a:spcAft>
                <a:spcPts val="600"/>
              </a:spcAft>
              <a:buClr>
                <a:srgbClr val="D34817"/>
              </a:buClr>
              <a:buFont typeface="Arial" panose="020B0604020202020204" pitchFamily="34" charset="0"/>
              <a:buChar char="•"/>
            </a:pPr>
            <a:r>
              <a:rPr kumimoji="0" lang="en-US" sz="22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Provider/community panels</a:t>
            </a:r>
          </a:p>
          <a:p>
            <a:pPr marL="171450" marR="0" lvl="0" indent="-171450" algn="l" defTabSz="914400" rtl="0" eaLnBrk="1" fontAlgn="auto" latinLnBrk="0" hangingPunct="1">
              <a:lnSpc>
                <a:spcPct val="90000"/>
              </a:lnSpc>
              <a:spcBef>
                <a:spcPts val="0"/>
              </a:spcBef>
              <a:spcAft>
                <a:spcPts val="600"/>
              </a:spcAft>
              <a:buClr>
                <a:srgbClr val="D34817"/>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May be an image of 4 people">
            <a:extLst>
              <a:ext uri="{FF2B5EF4-FFF2-40B4-BE49-F238E27FC236}">
                <a16:creationId xmlns:a16="http://schemas.microsoft.com/office/drawing/2014/main" id="{5074CDDF-1EB8-2C54-7E7E-F101DE61E5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80343" y="2440067"/>
            <a:ext cx="2360247" cy="1770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y be an image of 4 people, people standing and text">
            <a:extLst>
              <a:ext uri="{FF2B5EF4-FFF2-40B4-BE49-F238E27FC236}">
                <a16:creationId xmlns:a16="http://schemas.microsoft.com/office/drawing/2014/main" id="{A54F1686-9329-5E31-CBCB-97100F04AB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3072" y="4106491"/>
            <a:ext cx="2360246" cy="202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25431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39761D217D5C409CA931EE8AC6EBDC" ma:contentTypeVersion="13" ma:contentTypeDescription="Create a new document." ma:contentTypeScope="" ma:versionID="97d99a9646c233199e2ca9fa06704735">
  <xsd:schema xmlns:xsd="http://www.w3.org/2001/XMLSchema" xmlns:xs="http://www.w3.org/2001/XMLSchema" xmlns:p="http://schemas.microsoft.com/office/2006/metadata/properties" xmlns:ns2="197de030-b612-48df-847e-8f626e228364" xmlns:ns3="e7dd63b5-736d-4bb9-9372-6a8efd28277b" targetNamespace="http://schemas.microsoft.com/office/2006/metadata/properties" ma:root="true" ma:fieldsID="4d4cd73225950f25d956b6318d1f7284" ns2:_="" ns3:_="">
    <xsd:import namespace="197de030-b612-48df-847e-8f626e228364"/>
    <xsd:import namespace="e7dd63b5-736d-4bb9-9372-6a8efd2827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7de030-b612-48df-847e-8f626e2283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61245d8-22cb-481d-ba4a-6904400f98f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dd63b5-736d-4bb9-9372-6a8efd28277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2b61a7d-7968-46c5-9b54-0fcb4a119bfc}" ma:internalName="TaxCatchAll" ma:showField="CatchAllData" ma:web="e7dd63b5-736d-4bb9-9372-6a8efd282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7dd63b5-736d-4bb9-9372-6a8efd28277b" xsi:nil="true"/>
    <lcf76f155ced4ddcb4097134ff3c332f xmlns="197de030-b612-48df-847e-8f626e228364">
      <Terms xmlns="http://schemas.microsoft.com/office/infopath/2007/PartnerControls"/>
    </lcf76f155ced4ddcb4097134ff3c332f>
    <SharedWithUsers xmlns="e7dd63b5-736d-4bb9-9372-6a8efd28277b">
      <UserInfo>
        <DisplayName>Elizabeth Klusman</DisplayName>
        <AccountId>12</AccountId>
        <AccountType/>
      </UserInfo>
      <UserInfo>
        <DisplayName>Emma Seagle</DisplayName>
        <AccountId>21</AccountId>
        <AccountType/>
      </UserInfo>
      <UserInfo>
        <DisplayName>Kell Wilkinson</DisplayName>
        <AccountId>10</AccountId>
        <AccountType/>
      </UserInfo>
      <UserInfo>
        <DisplayName>J Ashenayi</DisplayName>
        <AccountId>35</AccountId>
        <AccountType/>
      </UserInfo>
      <UserInfo>
        <DisplayName>Ja’Myah Scott</DisplayName>
        <AccountId>36</AccountId>
        <AccountType/>
      </UserInfo>
      <UserInfo>
        <DisplayName>Richard Smith</DisplayName>
        <AccountId>14</AccountId>
        <AccountType/>
      </UserInfo>
    </SharedWithUsers>
  </documentManagement>
</p:properties>
</file>

<file path=customXml/itemProps1.xml><?xml version="1.0" encoding="utf-8"?>
<ds:datastoreItem xmlns:ds="http://schemas.openxmlformats.org/officeDocument/2006/customXml" ds:itemID="{6595C931-5E52-422B-BA21-E784FB31A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7de030-b612-48df-847e-8f626e228364"/>
    <ds:schemaRef ds:uri="e7dd63b5-736d-4bb9-9372-6a8efd282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8D294A-6EF8-448E-AB5F-C0198ACC876D}">
  <ds:schemaRefs>
    <ds:schemaRef ds:uri="http://schemas.microsoft.com/sharepoint/v3/contenttype/forms"/>
  </ds:schemaRefs>
</ds:datastoreItem>
</file>

<file path=customXml/itemProps3.xml><?xml version="1.0" encoding="utf-8"?>
<ds:datastoreItem xmlns:ds="http://schemas.openxmlformats.org/officeDocument/2006/customXml" ds:itemID="{40D43031-8259-482E-ACE0-FA78191C9C0C}">
  <ds:schemaRefs>
    <ds:schemaRef ds:uri="http://purl.org/dc/elements/1.1/"/>
    <ds:schemaRef ds:uri="e7dd63b5-736d-4bb9-9372-6a8efd28277b"/>
    <ds:schemaRef ds:uri="http://schemas.microsoft.com/office/2006/metadata/properties"/>
    <ds:schemaRef ds:uri="http://schemas.microsoft.com/office/infopath/2007/PartnerControls"/>
    <ds:schemaRef ds:uri="http://purl.org/dc/terms/"/>
    <ds:schemaRef ds:uri="http://schemas.microsoft.com/office/2006/documentManagement/types"/>
    <ds:schemaRef ds:uri="197de030-b612-48df-847e-8f626e228364"/>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3855</TotalTime>
  <Words>2144</Words>
  <Application>Microsoft Office PowerPoint</Application>
  <PresentationFormat>Widescreen</PresentationFormat>
  <Paragraphs>360</Paragraphs>
  <Slides>53</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Arial</vt:lpstr>
      <vt:lpstr>Arial Black</vt:lpstr>
      <vt:lpstr>Calibri</vt:lpstr>
      <vt:lpstr>Calibri Light</vt:lpstr>
      <vt:lpstr>Helvetica Neue</vt:lpstr>
      <vt:lpstr>Helvetica Neue Condensed</vt:lpstr>
      <vt:lpstr>Helvetica Neue Light</vt:lpstr>
      <vt:lpstr>Helvetica Neue Thin</vt:lpstr>
      <vt:lpstr>Helvetica Neue UltraLight</vt:lpstr>
      <vt:lpstr>Montserrat</vt:lpstr>
      <vt:lpstr>Montserrat Bold</vt:lpstr>
      <vt:lpstr>Montserrat Medium</vt:lpstr>
      <vt:lpstr>Verdana</vt:lpstr>
      <vt:lpstr>Retrospect</vt:lpstr>
      <vt:lpstr>PowerPoint Presentation</vt:lpstr>
      <vt:lpstr>OUTLINE</vt:lpstr>
      <vt:lpstr>PROVEN MODEL</vt:lpstr>
      <vt:lpstr>AIDS FREE PITTSBURGH</vt:lpstr>
      <vt:lpstr>PowerPoint Presentation</vt:lpstr>
      <vt:lpstr>AIDS FREE PITTSBURGH</vt:lpstr>
      <vt:lpstr>PowerPoint Presentation</vt:lpstr>
      <vt:lpstr>ACTIVITIES</vt:lpstr>
      <vt:lpstr>OUTREACH</vt:lpstr>
      <vt:lpstr>MEDIA CAMPAIGN</vt:lpstr>
      <vt:lpstr>PowerPoint Presentation</vt:lpstr>
      <vt:lpstr>         </vt:lpstr>
      <vt:lpstr>PowerPoint Presentation</vt:lpstr>
      <vt:lpstr>PowerPoint Presentation</vt:lpstr>
      <vt:lpstr>PowerPoint Presentation</vt:lpstr>
      <vt:lpstr>MEDIA CAMPAIGN</vt:lpstr>
      <vt:lpstr>PowerPoint Presentation</vt:lpstr>
      <vt:lpstr>COMMUNITY RESOURCES</vt:lpstr>
      <vt:lpstr>PROVIDER RESOURCES</vt:lpstr>
      <vt:lpstr>RAPID LINKAGE TO CARE </vt:lpstr>
      <vt:lpstr>EVENTS</vt:lpstr>
      <vt:lpstr>SPECIAL PROJECTS</vt:lpstr>
      <vt:lpstr>EVALUATION</vt:lpstr>
      <vt:lpstr>PowerPoint Presentation</vt:lpstr>
      <vt:lpstr>CURRENT STATE OF THE EPIDEMIC</vt:lpstr>
      <vt:lpstr>CURRENT STATE OF THE EPIDEMIC</vt:lpstr>
      <vt:lpstr>NO STATEWIDE EHE in PA</vt:lpstr>
      <vt:lpstr>CONTINUED PROGRESS REQUIRES</vt:lpstr>
      <vt:lpstr>PowerPoint Presentation</vt:lpstr>
      <vt:lpstr>Ending the HIV Epidemic PA – The Time is Now</vt:lpstr>
      <vt:lpstr>PILLAR 1 – DIAGNOSE </vt:lpstr>
      <vt:lpstr>PILLAR 2 – TREAT </vt:lpstr>
      <vt:lpstr>PILLAR 3 – PREVENT</vt:lpstr>
      <vt:lpstr>PILLAR 4 – RESPOND </vt:lpstr>
      <vt:lpstr>PowerPoint Presentation</vt:lpstr>
      <vt:lpstr>COLLECTIVE IMPACT MODEL</vt:lpstr>
      <vt:lpstr>COLLECTIVE IMPACT MODEL</vt:lpstr>
      <vt:lpstr>COLLECTIVE IMPACT WORKS</vt:lpstr>
      <vt:lpstr>THE STRUCTURE</vt:lpstr>
      <vt:lpstr>THE STRUCTURE</vt:lpstr>
      <vt:lpstr>PLANNED PARTNERS</vt:lpstr>
      <vt:lpstr>FOCUS OF ACTIVIES</vt:lpstr>
      <vt:lpstr>GOALS AND OUTCOMES</vt:lpstr>
      <vt:lpstr>GOALS AND OUTCOMES</vt:lpstr>
      <vt:lpstr>IMPLEMENTATION</vt:lpstr>
      <vt:lpstr>MEASURING SUCCESS</vt:lpstr>
      <vt:lpstr>COORDINATION WITH HPG</vt:lpstr>
      <vt:lpstr>PowerPoint Presentation</vt:lpstr>
      <vt:lpstr>FISCALLY RESPONSIBLE &amp; COMMUNITY COMMITTMENT</vt:lpstr>
      <vt:lpstr>PowerPoint Presentation</vt:lpstr>
      <vt:lpstr>SUPPORT</vt:lpstr>
      <vt:lpstr>NO STATEWIDE EHE IN 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 Wilkinson</dc:creator>
  <cp:lastModifiedBy>Richard Smith</cp:lastModifiedBy>
  <cp:revision>112</cp:revision>
  <dcterms:created xsi:type="dcterms:W3CDTF">2024-01-03T16:35:27Z</dcterms:created>
  <dcterms:modified xsi:type="dcterms:W3CDTF">2024-07-08T13:42:23Z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0x0101009E39761D217D5C409CA931EE8AC6EBDC</vt:lpwstr>
  </property>
  <property fmtid="{D5CDD505-2E9C-101B-9397-08002B2CF9AE}" pid="3" name="MediaServiceImageTags">
    <vt:lpwstr/>
  </property>
</Properties>
</file>