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41" r:id="rId2"/>
    <p:sldId id="387" r:id="rId3"/>
    <p:sldId id="386" r:id="rId4"/>
    <p:sldId id="432" r:id="rId5"/>
    <p:sldId id="381" r:id="rId6"/>
    <p:sldId id="385" r:id="rId7"/>
    <p:sldId id="440" r:id="rId8"/>
    <p:sldId id="396" r:id="rId9"/>
    <p:sldId id="415" r:id="rId10"/>
    <p:sldId id="3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ry, Kendra" initials="PK" lastIdx="26" clrIdx="0">
    <p:extLst>
      <p:ext uri="{19B8F6BF-5375-455C-9EA6-DF929625EA0E}">
        <p15:presenceInfo xmlns:p15="http://schemas.microsoft.com/office/powerpoint/2012/main" userId="Parry, Ken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9T10:39:57.087" idx="26">
    <p:pos x="10" y="10"/>
    <p:text>do we have an idea of how many enteties recieve these funds? do we want to add that?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5B488-81F0-4800-8EC3-BF9EF2F2D763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3E90F-2F23-4F5C-AD6B-FE86BA69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9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50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31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7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91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7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55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235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24239-9DBD-4672-BA69-D686CFDD59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08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190500"/>
            <a:ext cx="1061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010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1219201"/>
            <a:ext cx="27940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219201"/>
            <a:ext cx="8178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6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77800"/>
            <a:ext cx="105664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2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03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0500"/>
            <a:ext cx="105664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65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11138"/>
            <a:ext cx="105664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506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90500"/>
            <a:ext cx="105664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0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17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192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19201"/>
            <a:ext cx="68156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362201"/>
            <a:ext cx="4011084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22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6482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000" y="1143000"/>
            <a:ext cx="11074400" cy="3429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25780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1097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978400" y="6096000"/>
            <a:ext cx="7010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pic>
        <p:nvPicPr>
          <p:cNvPr id="8" name="Picture 10" descr="blu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" y="152400"/>
            <a:ext cx="11176000" cy="914400"/>
          </a:xfrm>
          <a:prstGeom prst="rect">
            <a:avLst/>
          </a:prstGeom>
          <a:noFill/>
        </p:spPr>
      </p:pic>
      <p:pic>
        <p:nvPicPr>
          <p:cNvPr id="9" name="Picture 9" descr="DOH-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34400" y="6096001"/>
            <a:ext cx="3016251" cy="549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68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pa.gov/spb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conomiablog.blogspot.com/2012/03/llamadas-telefonica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4EDA-C985-408E-8512-D5954AF2E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Overview of the Special Pharmaceutical Benefits Program (SPBP)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59A05-62FF-4838-81DE-B7AAB257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Pennsylvania Department of Health, Division of HIV</a:t>
            </a:r>
          </a:p>
        </p:txBody>
      </p:sp>
    </p:spTree>
    <p:extLst>
      <p:ext uri="{BB962C8B-B14F-4D97-AF65-F5344CB8AC3E}">
        <p14:creationId xmlns:p14="http://schemas.microsoft.com/office/powerpoint/2010/main" val="3815872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89BD-77DB-4F29-A497-F7C07578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SPBP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A9AF-0604-4E29-B1F8-2C6CD113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6482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service line:</a:t>
            </a:r>
          </a:p>
          <a:p>
            <a:pPr marL="0" indent="0" algn="ctr">
              <a:buNone/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1-800-922-9384</a:t>
            </a:r>
          </a:p>
          <a:p>
            <a:pPr marL="0" indent="0" algn="ctr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Email:</a:t>
            </a:r>
          </a:p>
          <a:p>
            <a:pPr marL="0" indent="0" algn="ctr">
              <a:buNone/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SPBP@pa.gov</a:t>
            </a:r>
          </a:p>
          <a:p>
            <a:pPr marL="0" indent="0" algn="ctr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Website: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www.health.pa.gov/spbp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0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4387F-4AAC-4F19-B685-5EAB1401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Drug Assistance Program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42E7-8C25-4205-99C4-6CC4502A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219202"/>
            <a:ext cx="8686800" cy="54609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Special Pharmaceutical Benefits Program (SPBP) </a:t>
            </a:r>
            <a:r>
              <a:rPr lang="en-US" sz="2400" dirty="0"/>
              <a:t> </a:t>
            </a:r>
          </a:p>
          <a:p>
            <a:r>
              <a:rPr lang="en-US" sz="2400" dirty="0"/>
              <a:t>SBPB is Pennsylvania’s Ryan White </a:t>
            </a:r>
            <a:r>
              <a:rPr lang="en-US" sz="2400" u="sng" dirty="0"/>
              <a:t>AIDS Drug Assistance Program</a:t>
            </a:r>
            <a:r>
              <a:rPr lang="en-US" sz="2400" dirty="0"/>
              <a:t> (ADAP) </a:t>
            </a:r>
          </a:p>
          <a:p>
            <a:r>
              <a:rPr lang="en-US" sz="2400" dirty="0"/>
              <a:t>Serves low to moderate income individuals (500% below FPL) with a diagnosis of HIV who are under or uninsured and not Medicaid eligible</a:t>
            </a:r>
          </a:p>
          <a:p>
            <a:r>
              <a:rPr lang="en-US" sz="2400" dirty="0"/>
              <a:t>In 2019-20 there were a total of </a:t>
            </a:r>
            <a:r>
              <a:rPr lang="en-US" sz="2400" b="1" dirty="0"/>
              <a:t>9,089</a:t>
            </a:r>
            <a:r>
              <a:rPr lang="en-US" sz="2400" dirty="0"/>
              <a:t> individuals enrolled in SPBP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156E93-A5BB-446F-B702-BE1EC4E5C8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572001"/>
            <a:ext cx="1711842" cy="175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95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8727-9879-4142-8FFE-AAB889D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Legislative Requirements &amp; HRSA Guidance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88A9-CACA-43E2-BC97-ED114CDDC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SPBP is required to: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 at least one medication in each anti-retroviral drug class on the drug formulary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Ensure payer of last resort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Achieve the best price for medications purchased with grant funds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as a 340B covered entity 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F246C9-1802-4D5C-B905-2AA5C45CE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657601"/>
            <a:ext cx="2057400" cy="19302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213C6F-AEEC-44A0-9014-504AE986E5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343400"/>
            <a:ext cx="2743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D541-DB82-41DA-8688-78AEB2A3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SPBP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0EEB-4CEC-4355-B8A1-293EC4A37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143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SPBP services include the coverage of:</a:t>
            </a:r>
          </a:p>
          <a:p>
            <a:pPr lvl="1"/>
            <a:r>
              <a:rPr lang="en-US" sz="2000" b="1" dirty="0"/>
              <a:t>Medications for treatment of HIV, related opportunistic infections, and most other acute and chronic illnesses</a:t>
            </a:r>
          </a:p>
          <a:p>
            <a:pPr lvl="2"/>
            <a:r>
              <a:rPr lang="en-US" sz="2000" dirty="0"/>
              <a:t>the medications (including copay assistance) are accessed through a statewide pharmacy network of over 2,700 pharmacies that hold an agreement with the program to provide medications on behalf of the SPBP</a:t>
            </a:r>
          </a:p>
          <a:p>
            <a:pPr lvl="1"/>
            <a:r>
              <a:rPr lang="en-US" sz="2000" b="1" dirty="0"/>
              <a:t>Lab services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for cardholders who have no other insurance. </a:t>
            </a:r>
          </a:p>
          <a:p>
            <a:pPr lvl="2"/>
            <a:r>
              <a:rPr lang="en-US" sz="2000" dirty="0"/>
              <a:t>service must be accessed through any Medicaid enrolled lab that has the ability to submit claims electronically to SPBP using the </a:t>
            </a:r>
            <a:r>
              <a:rPr lang="en-US" sz="2000" dirty="0" err="1"/>
              <a:t>PROMISe</a:t>
            </a:r>
            <a:r>
              <a:rPr lang="en-US" sz="2000" dirty="0"/>
              <a:t> system</a:t>
            </a:r>
          </a:p>
          <a:p>
            <a:pPr lvl="1"/>
            <a:r>
              <a:rPr lang="en-US" sz="2000" b="1" dirty="0"/>
              <a:t>Medicare Part C and Part D premium assistance</a:t>
            </a:r>
            <a:r>
              <a:rPr lang="en-US" sz="2000" dirty="0"/>
              <a:t> </a:t>
            </a:r>
            <a:r>
              <a:rPr lang="en-US" sz="2000" b="1" dirty="0"/>
              <a:t>for eligible cardholders</a:t>
            </a:r>
          </a:p>
          <a:p>
            <a:pPr lvl="1"/>
            <a:r>
              <a:rPr lang="en-US" sz="2000" b="1" dirty="0"/>
              <a:t>Minority AIDS Initiative (MIA)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884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51E9-AF1F-46B0-AB20-DAF0E728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7924800" cy="6096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Minority AIDS Initiative (MAI)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FBE1F-E7C6-43D6-A1B1-A1FE01A07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5460999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is to find individuals from minority populations who are “lost to care” and re-enroll them in the SPBP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Awards are provided annually through the Jewish Healthcare Foundation on behalf of the SPBP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Currently there are 11 entities with awards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submit plans on how they would use the funding for MAI activities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are located across the state and represent a variety of service providers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6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F310-5DE9-4D65-916F-5EB5E7DC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SPBP Advisory Council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5603-F866-4BCC-A598-9F83CABDC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5460999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input and recommendations to SPBP concerning the SPBP drug formulary and program activities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Advisory Counsel is made up of about 21 members from across the state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Accepts applications for membership at any time during the year and fills positions on an as-needed basis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Meetings held quarterly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conference calls and two in-person meetings 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meetings are open to the public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66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55FC-3CBE-4F03-9171-F6093523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Benefits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9AB53-BE2A-4A9E-AB69-325DEBF8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1295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Magellan serves as the Pharmacy Benefits Manager (PBM) for SPBP</a:t>
            </a:r>
          </a:p>
          <a:p>
            <a:r>
              <a:rPr lang="en-US" sz="2800" dirty="0"/>
              <a:t>Helps with enrollment and re-enrollment</a:t>
            </a:r>
          </a:p>
          <a:p>
            <a:r>
              <a:rPr lang="en-US" sz="2800" dirty="0"/>
              <a:t>Processes renewal applications</a:t>
            </a:r>
          </a:p>
          <a:p>
            <a:r>
              <a:rPr lang="en-US" sz="2800" dirty="0"/>
              <a:t>Verifies eligibility based on SPBP guidelines</a:t>
            </a:r>
          </a:p>
          <a:p>
            <a:r>
              <a:rPr lang="en-US" sz="2800" dirty="0"/>
              <a:t>Provides ID cards to consumers</a:t>
            </a:r>
          </a:p>
          <a:p>
            <a:r>
              <a:rPr lang="en-US" sz="2800" dirty="0"/>
              <a:t>Manages a customer call line and correspondences</a:t>
            </a:r>
          </a:p>
          <a:p>
            <a:r>
              <a:rPr lang="en-US" sz="2800" dirty="0"/>
              <a:t>Handles claims rejections</a:t>
            </a:r>
          </a:p>
        </p:txBody>
      </p:sp>
    </p:spTree>
    <p:extLst>
      <p:ext uri="{BB962C8B-B14F-4D97-AF65-F5344CB8AC3E}">
        <p14:creationId xmlns:p14="http://schemas.microsoft.com/office/powerpoint/2010/main" val="115239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B050-B3C1-4DB2-AEDB-922B8E9A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SPBP Customer Service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6A4ED-4E05-4F8F-A980-78792A016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1430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SPBP Customer Service line:</a:t>
            </a:r>
          </a:p>
          <a:p>
            <a:r>
              <a:rPr lang="en-US" sz="2000" dirty="0"/>
              <a:t>Handles an average of over 1600 inbound calls per month </a:t>
            </a:r>
          </a:p>
          <a:p>
            <a:r>
              <a:rPr lang="en-US" sz="2000" dirty="0"/>
              <a:t>Assists consumers to access life sustaining medications and laboratory services</a:t>
            </a:r>
          </a:p>
          <a:p>
            <a:r>
              <a:rPr lang="en-US" sz="2000" dirty="0"/>
              <a:t>Provides information on Eligibility statuses, Pend code resolution, Medicare Part D, Medicaid Expansion, Third Party Liability (TPL) coordination of benefits,  Pharmaceutical and Lab billing issues</a:t>
            </a:r>
          </a:p>
          <a:p>
            <a:r>
              <a:rPr lang="en-US" sz="2000" dirty="0"/>
              <a:t>Utilizes the CARE Process as a standard for all interactions  </a:t>
            </a:r>
          </a:p>
          <a:p>
            <a:pPr marL="457200" lvl="1" indent="0">
              <a:buNone/>
            </a:pP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E4A85C-F7F0-4656-9E06-C71766B21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95800" y="4960440"/>
            <a:ext cx="2438400" cy="17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9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5FE1-6BC8-46DA-AB3D-73254F4E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SPBP Data Collection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BC989-9EC7-42FB-956F-B7C11153E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0" y="1066800"/>
            <a:ext cx="8686800" cy="4267200"/>
          </a:xfrm>
        </p:spPr>
        <p:txBody>
          <a:bodyPr/>
          <a:lstStyle/>
          <a:p>
            <a:r>
              <a:rPr lang="en-US" sz="2200" dirty="0"/>
              <a:t>SPBP analyzes enrollment and drug claims data provided by the pharmacy benefits manager (PBM) </a:t>
            </a:r>
          </a:p>
          <a:p>
            <a:r>
              <a:rPr lang="en-US" sz="2200" dirty="0"/>
              <a:t>Enrollment data is monitored and used to make appropriate changes in program operations </a:t>
            </a:r>
          </a:p>
          <a:p>
            <a:pPr lvl="1"/>
            <a:r>
              <a:rPr lang="en-US" sz="2000" dirty="0"/>
              <a:t>Minimizes the burden on consumers</a:t>
            </a:r>
          </a:p>
          <a:p>
            <a:pPr lvl="1"/>
            <a:r>
              <a:rPr lang="en-US" sz="2000" dirty="0"/>
              <a:t>Keeps consumers enrolled in SPBP services to prevent a lapse in coverage </a:t>
            </a:r>
          </a:p>
          <a:p>
            <a:pPr lvl="1"/>
            <a:r>
              <a:rPr lang="en-US" sz="2000" dirty="0"/>
              <a:t>Data is reported to the SPBP Advisory Council and to the Health Resources and </a:t>
            </a:r>
            <a:r>
              <a:rPr lang="en-US" sz="2000"/>
              <a:t>Services Administration </a:t>
            </a:r>
            <a:r>
              <a:rPr lang="en-US" sz="2000" dirty="0"/>
              <a:t>(HRSA)</a:t>
            </a:r>
          </a:p>
          <a:p>
            <a:r>
              <a:rPr lang="en-US" sz="2200" dirty="0"/>
              <a:t>Drug Claims are analyzed to monitor trends in prescribing </a:t>
            </a:r>
          </a:p>
          <a:p>
            <a:r>
              <a:rPr lang="en-US" sz="2200" dirty="0"/>
              <a:t>Data Security and Compliance </a:t>
            </a:r>
          </a:p>
          <a:p>
            <a:pPr lvl="1"/>
            <a:r>
              <a:rPr lang="en-US" sz="2000" dirty="0"/>
              <a:t>Private and sensitive data is protected through various security protocols and stringent compliance procedures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47261"/>
      </p:ext>
    </p:extLst>
  </p:cSld>
  <p:clrMapOvr>
    <a:masterClrMapping/>
  </p:clrMapOvr>
</p:sld>
</file>

<file path=ppt/theme/theme1.xml><?xml version="1.0" encoding="utf-8"?>
<a:theme xmlns:a="http://schemas.openxmlformats.org/drawingml/2006/main" name="DOH_Maste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628</Words>
  <Application>Microsoft Office PowerPoint</Application>
  <PresentationFormat>Widescreen</PresentationFormat>
  <Paragraphs>77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Verdana</vt:lpstr>
      <vt:lpstr>DOH_Master Template</vt:lpstr>
      <vt:lpstr>Overview of the Special Pharmaceutical Benefits Program (SPBP)</vt:lpstr>
      <vt:lpstr> AIDS Drug Assistance Program </vt:lpstr>
      <vt:lpstr> Legislative Requirements &amp; HRSA Guidance </vt:lpstr>
      <vt:lpstr>SPBP Services</vt:lpstr>
      <vt:lpstr>Minority AIDS Initiative (MAI) </vt:lpstr>
      <vt:lpstr>SPBP Advisory Council</vt:lpstr>
      <vt:lpstr>Pharmacy Benefits Manager</vt:lpstr>
      <vt:lpstr>SPBP Customer Service Line</vt:lpstr>
      <vt:lpstr>SPBP Data Collection and Analysis</vt:lpstr>
      <vt:lpstr>SPBP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AIDS Drug Assistance Program </dc:title>
  <dc:creator>Parry, Kendra</dc:creator>
  <cp:lastModifiedBy>Haines, John</cp:lastModifiedBy>
  <cp:revision>12</cp:revision>
  <dcterms:created xsi:type="dcterms:W3CDTF">2019-12-18T15:39:21Z</dcterms:created>
  <dcterms:modified xsi:type="dcterms:W3CDTF">2020-08-03T19:29:27Z</dcterms:modified>
</cp:coreProperties>
</file>